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sldIdLst>
    <p:sldId id="259" r:id="rId2"/>
    <p:sldId id="257" r:id="rId3"/>
    <p:sldId id="273" r:id="rId4"/>
    <p:sldId id="264" r:id="rId5"/>
    <p:sldId id="268" r:id="rId6"/>
    <p:sldId id="26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99"/>
    <a:srgbClr val="0000CC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8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fld id="{9BF1F0ED-EEEF-4F48-9E70-EA8C4FF08CEC}" type="datetimeFigureOut">
              <a:rPr lang="fa-IR" smtClean="0"/>
              <a:t>05/05/1444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fld id="{3E9DB93B-3384-4AE9-B1E8-3D6CCB9D36D3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0614624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F64DA-DEB1-4283-A531-EDB37E30991D}" type="datetime1">
              <a:rPr lang="en-US" smtClean="0"/>
              <a:t>11/28/2022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/>
              <a:t>دانشگاه بوعلی سینا، مدیریت فناوری اطلاعات، </a:t>
            </a:r>
            <a:r>
              <a:rPr lang="en-US"/>
              <a:t>http://ict.basu.ac.ir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0A377-65E8-402A-835D-CF18317FB9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7503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77234-F17E-44EE-A901-FC9141CB6A90}" type="datetime1">
              <a:rPr lang="en-US" smtClean="0"/>
              <a:t>11/28/2022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/>
              <a:t>دانشگاه بوعلی سینا، مدیریت فناوری اطلاعات، </a:t>
            </a:r>
            <a:r>
              <a:rPr lang="en-US"/>
              <a:t>http://ict.basu.ac.ir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0A377-65E8-402A-835D-CF18317FB9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943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14040-52E9-405D-9779-7C4F40CD9664}" type="datetime1">
              <a:rPr lang="en-US" smtClean="0"/>
              <a:t>11/28/2022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/>
              <a:t>دانشگاه بوعلی سینا، مدیریت فناوری اطلاعات، </a:t>
            </a:r>
            <a:r>
              <a:rPr lang="en-US"/>
              <a:t>http://ict.basu.ac.ir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0A377-65E8-402A-835D-CF18317FB9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129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CA7FC-ABDE-4997-810E-298218AFA0DA}" type="datetime1">
              <a:rPr lang="en-US" smtClean="0"/>
              <a:t>11/28/2022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/>
              <a:t>دانشگاه بوعلی سینا، مدیریت فناوری اطلاعات، </a:t>
            </a:r>
            <a:r>
              <a:rPr lang="en-US"/>
              <a:t>http://ict.basu.ac.ir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0A377-65E8-402A-835D-CF18317FB9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022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DDC2A-D370-46AB-AC7B-4A30EB37C35D}" type="datetime1">
              <a:rPr lang="en-US" smtClean="0"/>
              <a:t>11/28/2022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/>
              <a:t>دانشگاه بوعلی سینا، مدیریت فناوری اطلاعات، </a:t>
            </a:r>
            <a:r>
              <a:rPr lang="en-US"/>
              <a:t>http://ict.basu.ac.ir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0A377-65E8-402A-835D-CF18317FB9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627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A298F-29D8-4BCD-9069-930BE91E99CA}" type="datetime1">
              <a:rPr lang="en-US" smtClean="0"/>
              <a:t>11/28/2022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/>
              <a:t>دانشگاه بوعلی سینا، مدیریت فناوری اطلاعات، </a:t>
            </a:r>
            <a:r>
              <a:rPr lang="en-US"/>
              <a:t>http://ict.basu.ac.ir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0A377-65E8-402A-835D-CF18317FB9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515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F270F-C1F8-45C6-9306-02D4C889CB48}" type="datetime1">
              <a:rPr lang="en-US" smtClean="0"/>
              <a:t>11/28/2022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/>
              <a:t>دانشگاه بوعلی سینا، مدیریت فناوری اطلاعات، </a:t>
            </a:r>
            <a:r>
              <a:rPr lang="en-US"/>
              <a:t>http://ict.basu.ac.ir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0A377-65E8-402A-835D-CF18317FB9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261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3EF34-6A20-49C5-B9BE-B54A957B5C71}" type="datetime1">
              <a:rPr lang="en-US" smtClean="0"/>
              <a:t>11/28/2022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/>
              <a:t>دانشگاه بوعلی سینا، مدیریت فناوری اطلاعات، </a:t>
            </a:r>
            <a:r>
              <a:rPr lang="en-US"/>
              <a:t>http://ict.basu.ac.ir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0A377-65E8-402A-835D-CF18317FB9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15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4B20D-D0ED-479A-AC96-7995698E9495}" type="datetime1">
              <a:rPr lang="en-US" smtClean="0"/>
              <a:t>11/28/2022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/>
              <a:t>دانشگاه بوعلی سینا، مدیریت فناوری اطلاعات، </a:t>
            </a:r>
            <a:r>
              <a:rPr lang="en-US"/>
              <a:t>http://ict.basu.ac.ir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0A377-65E8-402A-835D-CF18317FB9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3940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518E4-2BFB-4BB2-9A70-9C4B13112652}" type="datetime1">
              <a:rPr lang="en-US" smtClean="0"/>
              <a:t>11/28/2022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/>
              <a:t>دانشگاه بوعلی سینا، مدیریت فناوری اطلاعات، </a:t>
            </a:r>
            <a:r>
              <a:rPr lang="en-US"/>
              <a:t>http://ict.basu.ac.ir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0A377-65E8-402A-835D-CF18317FB9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433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8DDCC-B9B1-45C3-9BB2-6FD120E60015}" type="datetime1">
              <a:rPr lang="en-US" smtClean="0"/>
              <a:t>11/28/2022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/>
              <a:t>دانشگاه بوعلی سینا، مدیریت فناوری اطلاعات، </a:t>
            </a:r>
            <a:r>
              <a:rPr lang="en-US"/>
              <a:t>http://ict.basu.ac.ir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0A377-65E8-402A-835D-CF18317FB9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687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solidFill>
            <a:srgbClr val="006699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solidFill>
            <a:srgbClr val="006699"/>
          </a:solid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fld id="{8E7097D9-25AB-4D4E-BD5F-7CF0A4D02AC8}" type="datetime1">
              <a:rPr lang="en-US" smtClean="0"/>
              <a:t>11/28/2022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81400" y="6356350"/>
            <a:ext cx="5029200" cy="365125"/>
          </a:xfrm>
          <a:prstGeom prst="rect">
            <a:avLst/>
          </a:prstGeom>
          <a:solidFill>
            <a:srgbClr val="006699"/>
          </a:solidFill>
        </p:spPr>
        <p:txBody>
          <a:bodyPr vert="horz" lIns="91440" tIns="45720" rIns="91440" bIns="45720" rtlCol="0" anchor="ctr"/>
          <a:lstStyle>
            <a:lvl1pPr algn="ctr" rtl="1">
              <a:defRPr sz="1200">
                <a:solidFill>
                  <a:schemeClr val="bg1"/>
                </a:solidFill>
                <a:cs typeface="B Nazanin" panose="00000400000000000000" pitchFamily="2" charset="-78"/>
              </a:defRPr>
            </a:lvl1pPr>
          </a:lstStyle>
          <a:p>
            <a:r>
              <a:rPr lang="fa-IR"/>
              <a:t>دانشگاه بوعلی سینا، مدیریت فناوری اطلاعات، </a:t>
            </a:r>
            <a:r>
              <a:rPr lang="en-US"/>
              <a:t>http://ict.basu.ac.ir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solidFill>
            <a:srgbClr val="006699"/>
          </a:solid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cs typeface="B Nazanin" panose="00000400000000000000" pitchFamily="2" charset="-78"/>
              </a:defRPr>
            </a:lvl1pPr>
          </a:lstStyle>
          <a:p>
            <a:fld id="{B7C0A377-65E8-402A-835D-CF18317FB92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264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j-lt"/>
          <a:ea typeface="+mj-ea"/>
          <a:cs typeface="B Nazanin" panose="00000400000000000000" pitchFamily="2" charset="-78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B Nazanin" panose="00000400000000000000" pitchFamily="2" charset="-78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B Nazanin" panose="00000400000000000000" pitchFamily="2" charset="-78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B Nazanin" panose="00000400000000000000" pitchFamily="2" charset="-78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B Nazanin" panose="00000400000000000000" pitchFamily="2" charset="-78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B Nazanin" panose="00000400000000000000" pitchFamily="2" charset="-78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906859"/>
            <a:ext cx="9144000" cy="2564780"/>
          </a:xfrm>
        </p:spPr>
        <p:txBody>
          <a:bodyPr>
            <a:normAutofit/>
          </a:bodyPr>
          <a:lstStyle/>
          <a:p>
            <a:r>
              <a:rPr lang="fa-IR" dirty="0"/>
              <a:t>اهم اقدامات انجام شده در</a:t>
            </a:r>
            <a:br>
              <a:rPr lang="fa-IR" dirty="0"/>
            </a:br>
            <a:r>
              <a:rPr lang="fa-IR" dirty="0"/>
              <a:t> مدیریت فناوری اطلاعات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828477"/>
            <a:ext cx="9144000" cy="1360449"/>
          </a:xfrm>
        </p:spPr>
        <p:txBody>
          <a:bodyPr/>
          <a:lstStyle/>
          <a:p>
            <a:r>
              <a:rPr lang="fa-IR" dirty="0"/>
              <a:t>گزارش ارائه شده به مناسبت هفته پژوهش و فناوری</a:t>
            </a:r>
            <a:r>
              <a:rPr lang="en-US" dirty="0"/>
              <a:t> </a:t>
            </a:r>
            <a:r>
              <a:rPr lang="fa-IR" dirty="0"/>
              <a:t>سال 1401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2894" y="182593"/>
            <a:ext cx="1838582" cy="1724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90365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2904" y="0"/>
            <a:ext cx="11116995" cy="802493"/>
          </a:xfrm>
          <a:solidFill>
            <a:schemeClr val="accent1">
              <a:lumMod val="75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fa-IR" sz="3600" dirty="0">
                <a:solidFill>
                  <a:schemeClr val="bg1"/>
                </a:solidFill>
                <a:cs typeface="B Titr" panose="00000700000000000000" pitchFamily="2" charset="-78"/>
              </a:rPr>
              <a:t>در یک نگاه ...</a:t>
            </a:r>
            <a:endParaRPr lang="en-US" sz="3600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61649" y="844697"/>
            <a:ext cx="5628251" cy="5951251"/>
          </a:xfrm>
          <a:ln w="25400">
            <a:solidFill>
              <a:schemeClr val="accent6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rtl="1"/>
            <a:r>
              <a:rPr lang="fa-IR" sz="2400" b="1" dirty="0">
                <a:solidFill>
                  <a:srgbClr val="0000CC"/>
                </a:solidFill>
                <a:cs typeface="B Koodak" panose="00000700000000000000" pitchFamily="2" charset="-78"/>
              </a:rPr>
              <a:t>توسعه زیرساخت و شبکه</a:t>
            </a:r>
          </a:p>
          <a:p>
            <a:pPr lvl="1"/>
            <a:r>
              <a:rPr lang="ar-SA" sz="2000" dirty="0">
                <a:solidFill>
                  <a:srgbClr val="0000CC"/>
                </a:solidFill>
                <a:cs typeface="B Koodak" panose="00000700000000000000" pitchFamily="2" charset="-78"/>
              </a:rPr>
              <a:t>اجرای</a:t>
            </a:r>
            <a:r>
              <a:rPr lang="fa-IR" sz="2000" dirty="0">
                <a:solidFill>
                  <a:srgbClr val="0000CC"/>
                </a:solidFill>
                <a:cs typeface="B Koodak" panose="00000700000000000000" pitchFamily="2" charset="-78"/>
              </a:rPr>
              <a:t> رینگ جدید فیبر نوری</a:t>
            </a:r>
            <a:endParaRPr lang="en-US" sz="2000" dirty="0">
              <a:solidFill>
                <a:srgbClr val="0000CC"/>
              </a:solidFill>
              <a:cs typeface="B Koodak" panose="00000700000000000000" pitchFamily="2" charset="-78"/>
            </a:endParaRPr>
          </a:p>
          <a:p>
            <a:pPr lvl="1"/>
            <a:r>
              <a:rPr lang="ar-SA" sz="2000" dirty="0">
                <a:solidFill>
                  <a:srgbClr val="0000CC"/>
                </a:solidFill>
                <a:cs typeface="B Koodak" panose="00000700000000000000" pitchFamily="2" charset="-78"/>
              </a:rPr>
              <a:t>اصلاح شبکه های دانشکده ها</a:t>
            </a:r>
            <a:endParaRPr lang="en-US" sz="1800" dirty="0">
              <a:solidFill>
                <a:srgbClr val="0000CC"/>
              </a:solidFill>
            </a:endParaRPr>
          </a:p>
          <a:p>
            <a:pPr lvl="1"/>
            <a:r>
              <a:rPr lang="ar-SA" sz="2000" dirty="0">
                <a:solidFill>
                  <a:srgbClr val="0000CC"/>
                </a:solidFill>
                <a:cs typeface="B Koodak" panose="00000700000000000000" pitchFamily="2" charset="-78"/>
              </a:rPr>
              <a:t>ارتقای امنیت شبکه</a:t>
            </a:r>
            <a:r>
              <a:rPr lang="fa-IR" sz="2000" dirty="0">
                <a:solidFill>
                  <a:srgbClr val="0000CC"/>
                </a:solidFill>
                <a:cs typeface="B Koodak" panose="00000700000000000000" pitchFamily="2" charset="-78"/>
              </a:rPr>
              <a:t> - </a:t>
            </a:r>
            <a:r>
              <a:rPr lang="ar-SA" sz="2000" dirty="0">
                <a:solidFill>
                  <a:srgbClr val="0000CC"/>
                </a:solidFill>
                <a:cs typeface="B Koodak" panose="00000700000000000000" pitchFamily="2" charset="-78"/>
              </a:rPr>
              <a:t>بروزرسانی فایروالهای دانشگاه</a:t>
            </a:r>
            <a:endParaRPr lang="fa-IR" sz="2000" dirty="0">
              <a:solidFill>
                <a:srgbClr val="0000CC"/>
              </a:solidFill>
              <a:cs typeface="B Koodak" panose="00000700000000000000" pitchFamily="2" charset="-78"/>
            </a:endParaRPr>
          </a:p>
          <a:p>
            <a:r>
              <a:rPr lang="fa-IR" sz="2400" b="1" dirty="0">
                <a:solidFill>
                  <a:srgbClr val="0000CC"/>
                </a:solidFill>
                <a:cs typeface="B Koodak" panose="00000700000000000000" pitchFamily="2" charset="-78"/>
              </a:rPr>
              <a:t>توسعه و بهسازی مرکز داده</a:t>
            </a:r>
          </a:p>
          <a:p>
            <a:pPr lvl="1"/>
            <a:r>
              <a:rPr lang="fa-IR" sz="2000" b="1" dirty="0">
                <a:solidFill>
                  <a:srgbClr val="0000CC"/>
                </a:solidFill>
                <a:cs typeface="B Koodak" panose="00000700000000000000" pitchFamily="2" charset="-78"/>
              </a:rPr>
              <a:t>افزایش توان محاسباتی مرکز داده فعلی</a:t>
            </a:r>
          </a:p>
          <a:p>
            <a:pPr lvl="1"/>
            <a:r>
              <a:rPr lang="ar-SA" sz="2000" dirty="0">
                <a:solidFill>
                  <a:srgbClr val="0000CC"/>
                </a:solidFill>
                <a:cs typeface="B Koodak" panose="00000700000000000000" pitchFamily="2" charset="-78"/>
              </a:rPr>
              <a:t>اصلاح معماری اکتیو مرکز داده فعلی</a:t>
            </a:r>
            <a:endParaRPr lang="fa-IR" sz="2000" dirty="0">
              <a:solidFill>
                <a:srgbClr val="0000CC"/>
              </a:solidFill>
              <a:cs typeface="B Koodak" panose="00000700000000000000" pitchFamily="2" charset="-78"/>
            </a:endParaRPr>
          </a:p>
          <a:p>
            <a:pPr lvl="1"/>
            <a:endParaRPr lang="en-US" sz="2000" dirty="0">
              <a:solidFill>
                <a:srgbClr val="0000CC"/>
              </a:solidFill>
              <a:cs typeface="B Koodak" panose="00000700000000000000" pitchFamily="2" charset="-78"/>
            </a:endParaRPr>
          </a:p>
          <a:p>
            <a:r>
              <a:rPr lang="fa-IR" sz="2400" b="1" dirty="0">
                <a:solidFill>
                  <a:srgbClr val="0000CC"/>
                </a:solidFill>
                <a:cs typeface="B Koodak" panose="00000700000000000000" pitchFamily="2" charset="-78"/>
              </a:rPr>
              <a:t>ارائه خدمات مرکز محاسبات سریع</a:t>
            </a:r>
          </a:p>
          <a:p>
            <a:pPr lvl="1"/>
            <a:r>
              <a:rPr lang="fa-IR" sz="2000" b="1" dirty="0">
                <a:solidFill>
                  <a:srgbClr val="0000CC"/>
                </a:solidFill>
                <a:cs typeface="B Koodak" panose="00000700000000000000" pitchFamily="2" charset="-78"/>
              </a:rPr>
              <a:t>ارائه خدمات پردازش سریع با ظرفیت کامل </a:t>
            </a:r>
            <a:br>
              <a:rPr lang="fa-IR" sz="2000" b="1" dirty="0">
                <a:solidFill>
                  <a:srgbClr val="0000CC"/>
                </a:solidFill>
                <a:cs typeface="B Koodak" panose="00000700000000000000" pitchFamily="2" charset="-78"/>
              </a:rPr>
            </a:br>
            <a:endParaRPr lang="en-US" sz="2000" b="1" dirty="0">
              <a:solidFill>
                <a:srgbClr val="0000CC"/>
              </a:solidFill>
              <a:cs typeface="B Koodak" panose="00000700000000000000" pitchFamily="2" charset="-78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72904" y="844697"/>
            <a:ext cx="5376203" cy="5985167"/>
          </a:xfrm>
          <a:prstGeom prst="rect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fa-IR" sz="2400" dirty="0">
                <a:solidFill>
                  <a:srgbClr val="0000CC"/>
                </a:solidFill>
                <a:cs typeface="B Koodak" panose="00000700000000000000" pitchFamily="2" charset="-78"/>
              </a:rPr>
              <a:t>آموزش آنلاین و مجازی</a:t>
            </a:r>
          </a:p>
          <a:p>
            <a:pPr lvl="1" algn="r" rtl="1"/>
            <a:r>
              <a:rPr lang="fa-IR" sz="2000" dirty="0">
                <a:solidFill>
                  <a:srgbClr val="0000CC"/>
                </a:solidFill>
                <a:cs typeface="B Koodak" panose="00000700000000000000" pitchFamily="2" charset="-78"/>
              </a:rPr>
              <a:t>به روزرسانی و پشتیبانی سامانه های آموزش مجازی </a:t>
            </a:r>
          </a:p>
          <a:p>
            <a:pPr algn="r" rtl="1"/>
            <a:r>
              <a:rPr lang="fa-IR" sz="2400" dirty="0">
                <a:solidFill>
                  <a:srgbClr val="0000CC"/>
                </a:solidFill>
                <a:cs typeface="B Koodak" panose="00000700000000000000" pitchFamily="2" charset="-78"/>
              </a:rPr>
              <a:t>استقرار و بهره برداری سامانه های خدماتی</a:t>
            </a:r>
          </a:p>
          <a:p>
            <a:pPr lvl="1" algn="r" rtl="1"/>
            <a:r>
              <a:rPr lang="fa-IR" sz="2000" dirty="0">
                <a:solidFill>
                  <a:srgbClr val="0000CC"/>
                </a:solidFill>
                <a:cs typeface="B Koodak" panose="00000700000000000000" pitchFamily="2" charset="-78"/>
              </a:rPr>
              <a:t>به روزرسانی سامانه های موجود</a:t>
            </a:r>
          </a:p>
          <a:p>
            <a:pPr lvl="1" algn="r" rtl="1"/>
            <a:r>
              <a:rPr lang="fa-IR" sz="2000" dirty="0">
                <a:solidFill>
                  <a:srgbClr val="0000CC"/>
                </a:solidFill>
                <a:cs typeface="B Koodak" panose="00000700000000000000" pitchFamily="2" charset="-78"/>
              </a:rPr>
              <a:t>راه اندازی میزخدمت الکترونیک</a:t>
            </a:r>
            <a:endParaRPr lang="en-US" sz="2000" dirty="0">
              <a:solidFill>
                <a:srgbClr val="0000CC"/>
              </a:solidFill>
              <a:cs typeface="B Koodak" panose="00000700000000000000" pitchFamily="2" charset="-78"/>
            </a:endParaRPr>
          </a:p>
          <a:p>
            <a:pPr algn="r" rtl="1"/>
            <a:r>
              <a:rPr lang="fa-IR" sz="2400" dirty="0">
                <a:solidFill>
                  <a:srgbClr val="0000CC"/>
                </a:solidFill>
                <a:cs typeface="B Koodak" panose="00000700000000000000" pitchFamily="2" charset="-78"/>
              </a:rPr>
              <a:t>توسعه سامانه های جدید</a:t>
            </a:r>
          </a:p>
          <a:p>
            <a:pPr lvl="1" algn="r" rtl="1"/>
            <a:r>
              <a:rPr lang="fa-IR" sz="2000" dirty="0">
                <a:solidFill>
                  <a:srgbClr val="0000CC"/>
                </a:solidFill>
                <a:cs typeface="B Koodak" panose="00000700000000000000" pitchFamily="2" charset="-78"/>
              </a:rPr>
              <a:t>سامانه امور فرهنگی، نگارستان</a:t>
            </a:r>
          </a:p>
          <a:p>
            <a:pPr lvl="1" algn="r" rtl="1"/>
            <a:r>
              <a:rPr lang="fa-IR" sz="2000" dirty="0">
                <a:solidFill>
                  <a:srgbClr val="0000CC"/>
                </a:solidFill>
                <a:cs typeface="B Koodak" panose="00000700000000000000" pitchFamily="2" charset="-78"/>
              </a:rPr>
              <a:t>سامانه اکانتینگ دلتاسیب</a:t>
            </a:r>
          </a:p>
          <a:p>
            <a:pPr marL="457200" lvl="1" indent="0" algn="r" rtl="1">
              <a:buNone/>
            </a:pPr>
            <a:endParaRPr lang="en-US" sz="1800" dirty="0">
              <a:solidFill>
                <a:srgbClr val="0000CC"/>
              </a:solidFill>
              <a:cs typeface="B Koodak" panose="00000700000000000000" pitchFamily="2" charset="-78"/>
            </a:endParaRPr>
          </a:p>
          <a:p>
            <a:pPr marL="0" indent="0" algn="r" rtl="1">
              <a:buFont typeface="Arial" panose="020B0604020202020204" pitchFamily="34" charset="0"/>
              <a:buNone/>
            </a:pPr>
            <a:endParaRPr lang="fa-IR" dirty="0">
              <a:solidFill>
                <a:srgbClr val="0000CC"/>
              </a:solidFill>
            </a:endParaRPr>
          </a:p>
          <a:p>
            <a:pPr marL="0" indent="0" algn="r" rtl="1">
              <a:buFont typeface="Arial" panose="020B0604020202020204" pitchFamily="34" charset="0"/>
              <a:buNone/>
            </a:pPr>
            <a:endParaRPr lang="en-US" dirty="0">
              <a:solidFill>
                <a:srgbClr val="0000CC"/>
              </a:solidFill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78BEE-7260-4ADD-9D04-84E2EB7D0A37}" type="datetime1">
              <a:rPr lang="en-US" smtClean="0"/>
              <a:t>11/28/2022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/>
              <a:t>دانشگاه بوعلی سینا، مدیریت فناوری اطلاعات، </a:t>
            </a:r>
            <a:r>
              <a:rPr lang="en-US"/>
              <a:t>http://ict.basu.ac.ir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0A377-65E8-402A-835D-CF18317FB92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4848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توسعه زیرساخت و شبکه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/>
              <a:t>اجرای رینگ جدید فیبر نوری</a:t>
            </a:r>
          </a:p>
          <a:p>
            <a:r>
              <a:rPr lang="fa-IR" dirty="0"/>
              <a:t>ارتقای امنیت شبکه – به‌روزرسانی فایروال‌های دانشگاه</a:t>
            </a:r>
          </a:p>
          <a:p>
            <a:r>
              <a:rPr lang="fa-IR" dirty="0"/>
              <a:t>برنامه ریزی برای توسعه فیبر دانشگاه به واحدهای بیشتر</a:t>
            </a:r>
          </a:p>
          <a:p>
            <a:r>
              <a:rPr lang="fa-IR" dirty="0"/>
              <a:t>برنامه ریزی برای یکپارچه سازی شبکه پردیس های اقماری با پردیس اصلی دانشگاه</a:t>
            </a:r>
          </a:p>
          <a:p>
            <a:endParaRPr lang="fa-I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E8DAA-E52A-4B1D-A562-A4979522018B}" type="datetime1">
              <a:rPr lang="en-US" smtClean="0"/>
              <a:t>11/28/2022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/>
              <a:t>دانشگاه بوعلی سینا، مدیریت فناوری اطلاعات، </a:t>
            </a:r>
            <a:r>
              <a:rPr lang="en-US"/>
              <a:t>http://ict.basu.ac.ir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0A377-65E8-402A-835D-CF18317FB92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3607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توسعه مرکز داده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a-IR" dirty="0"/>
              <a:t>توسعه و بهسازی مرکز داده فعلی</a:t>
            </a:r>
          </a:p>
          <a:p>
            <a:r>
              <a:rPr lang="fa-IR" dirty="0"/>
              <a:t>افزایش توان محاسباتی مرکز داده فعلی</a:t>
            </a:r>
          </a:p>
          <a:p>
            <a:r>
              <a:rPr lang="fa-IR" dirty="0"/>
              <a:t>اصلاح معماری اکتیو مرکز داده فعلی</a:t>
            </a:r>
          </a:p>
          <a:p>
            <a:endParaRPr lang="fa-IR" dirty="0"/>
          </a:p>
          <a:p>
            <a:r>
              <a:rPr lang="fa-IR" b="1" dirty="0"/>
              <a:t>برنامه ریزی برای ادامه توسعه مرکز داده جدید دانشگاه</a:t>
            </a:r>
          </a:p>
          <a:p>
            <a:endParaRPr lang="fa-IR" b="1" dirty="0"/>
          </a:p>
          <a:p>
            <a:r>
              <a:rPr lang="fa-IR" dirty="0"/>
              <a:t>ارائه خدمات پردازش سریع و ابری ( مرکز محاسبات سریع دانشگاه)</a:t>
            </a:r>
          </a:p>
          <a:p>
            <a:br>
              <a:rPr lang="fa-IR" dirty="0"/>
            </a:br>
            <a:endParaRPr lang="fa-IR" dirty="0"/>
          </a:p>
          <a:p>
            <a:endParaRPr lang="fa-IR" dirty="0"/>
          </a:p>
          <a:p>
            <a:endParaRPr lang="fa-IR" dirty="0"/>
          </a:p>
          <a:p>
            <a:endParaRPr lang="fa-IR" dirty="0"/>
          </a:p>
          <a:p>
            <a:endParaRPr lang="fa-IR" dirty="0"/>
          </a:p>
          <a:p>
            <a:pPr marL="0" indent="0">
              <a:buNone/>
            </a:pPr>
            <a:endParaRPr lang="fa-I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71D36-B89A-4C78-8F09-13BA7B188083}" type="datetime1">
              <a:rPr lang="en-US" smtClean="0"/>
              <a:t>11/28/2022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/>
              <a:t>دانشگاه بوعلی سینا، مدیریت فناوری اطلاعات، </a:t>
            </a:r>
            <a:r>
              <a:rPr lang="en-US"/>
              <a:t>http://ict.basu.ac.ir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0A377-65E8-402A-835D-CF18317FB92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3143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توسعه و به روزرسانی پایگاه وب دانشگاه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a-IR" dirty="0"/>
              <a:t>بهسازی و اصلاح زیرسایت ها</a:t>
            </a:r>
          </a:p>
          <a:p>
            <a:endParaRPr lang="fa-IR" dirty="0"/>
          </a:p>
          <a:p>
            <a:r>
              <a:rPr lang="fa-IR" dirty="0"/>
              <a:t>راه اندازی میز خدمات الکترونیک</a:t>
            </a:r>
          </a:p>
          <a:p>
            <a:endParaRPr lang="fa-IR" dirty="0"/>
          </a:p>
          <a:p>
            <a:r>
              <a:rPr lang="fa-IR" dirty="0"/>
              <a:t>یکپارچه سازی با احراز هویت متمرکز</a:t>
            </a:r>
          </a:p>
          <a:p>
            <a:endParaRPr lang="fa-IR" dirty="0"/>
          </a:p>
          <a:p>
            <a:endParaRPr lang="fa-I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749EE-8858-4D7F-8B1D-6A608DB8C9F8}" type="datetime1">
              <a:rPr lang="en-US" smtClean="0"/>
              <a:t>11/28/2022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/>
              <a:t>دانشگاه بوعلی سینا، مدیریت فناوری اطلاعات، </a:t>
            </a:r>
            <a:r>
              <a:rPr lang="en-US"/>
              <a:t>http://ict.basu.ac.ir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0A377-65E8-402A-835D-CF18317FB92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993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توسعه سامانه های جدید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/>
              <a:t>سامانه اکانتینگ</a:t>
            </a:r>
          </a:p>
          <a:p>
            <a:r>
              <a:rPr lang="fa-IR" dirty="0"/>
              <a:t>سامانه امور فرهنگی، نگارستان</a:t>
            </a:r>
          </a:p>
          <a:p>
            <a:endParaRPr lang="fa-I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4FBA5-A954-4678-B815-2424CB2DF70F}" type="datetime1">
              <a:rPr lang="en-US" smtClean="0"/>
              <a:t>11/28/2022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/>
              <a:t>دانشگاه بوعلی سینا، مدیریت فناوری اطلاعات، </a:t>
            </a:r>
            <a:r>
              <a:rPr lang="en-US"/>
              <a:t>http://ict.basu.ac.ir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0A377-65E8-402A-835D-CF18317FB92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5231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</TotalTime>
  <Words>326</Words>
  <Application>Microsoft Office PowerPoint</Application>
  <PresentationFormat>Widescreen</PresentationFormat>
  <Paragraphs>63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اهم اقدامات انجام شده در  مدیریت فناوری اطلاعات</vt:lpstr>
      <vt:lpstr>در یک نگاه ...</vt:lpstr>
      <vt:lpstr>توسعه زیرساخت و شبکه</vt:lpstr>
      <vt:lpstr>توسعه مرکز داده</vt:lpstr>
      <vt:lpstr>توسعه و به روزرسانی پایگاه وب دانشگاه</vt:lpstr>
      <vt:lpstr>توسعه سامانه های جدید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msn</dc:creator>
  <cp:lastModifiedBy>arash daneshfar</cp:lastModifiedBy>
  <cp:revision>56</cp:revision>
  <dcterms:created xsi:type="dcterms:W3CDTF">2020-11-30T20:25:38Z</dcterms:created>
  <dcterms:modified xsi:type="dcterms:W3CDTF">2022-11-29T07:25:59Z</dcterms:modified>
</cp:coreProperties>
</file>