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charts/chart7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sldIdLst>
    <p:sldId id="375" r:id="rId2"/>
    <p:sldId id="378" r:id="rId3"/>
    <p:sldId id="388" r:id="rId4"/>
    <p:sldId id="379" r:id="rId5"/>
    <p:sldId id="380" r:id="rId6"/>
    <p:sldId id="381" r:id="rId7"/>
    <p:sldId id="390" r:id="rId8"/>
    <p:sldId id="389" r:id="rId9"/>
    <p:sldId id="385" r:id="rId10"/>
    <p:sldId id="386" r:id="rId11"/>
    <p:sldId id="387" r:id="rId12"/>
    <p:sldId id="404" r:id="rId13"/>
    <p:sldId id="392" r:id="rId14"/>
    <p:sldId id="382" r:id="rId15"/>
    <p:sldId id="391" r:id="rId16"/>
    <p:sldId id="376" r:id="rId17"/>
    <p:sldId id="394" r:id="rId18"/>
    <p:sldId id="405" r:id="rId19"/>
    <p:sldId id="395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396" r:id="rId28"/>
  </p:sldIdLst>
  <p:sldSz cx="12192000" cy="6858000"/>
  <p:notesSz cx="6858000" cy="9144000"/>
  <p:embeddedFontLst>
    <p:embeddedFont>
      <p:font typeface="B Nazanin" panose="00000400000000000000" pitchFamily="2" charset="-78"/>
      <p:regular r:id="rId30"/>
      <p:bold r:id="rId31"/>
    </p:embeddedFont>
    <p:embeddedFont>
      <p:font typeface="Calibri Light" panose="020F0302020204030204" pitchFamily="34" charset="0"/>
      <p:regular r:id="rId32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FF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a\Desktop\sajad\New%20folder\&#1602;&#1585;&#1575;&#1585;%20&#1583;&#1575;&#158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a\Desktop\sajad\New%20folder\&#1602;&#1585;&#1575;&#1585;%20&#1583;&#1575;&#158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a\Desktop\sajad\New%20folder\&#1602;&#1585;&#1575;&#1585;%20&#1583;&#1575;&#158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a\Desktop\sajad\New%20folder\&#1605;&#1607;&#1575;&#1585;&#1578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a\Desktop\sajad\New%20folder\&#1605;&#1607;&#1575;&#1585;&#1578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a\Desktop\sajad\New%20folder\&#1602;&#1585;&#1575;&#1585;%20&#1583;&#1575;&#158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a\Desktop\sajad\New%20folder\&#1602;&#1585;&#1575;&#1585;%20&#1583;&#1575;&#158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sa\Desktop\sajad\New%20folder\&#1602;&#1585;&#1575;&#1585;%20&#1583;&#1575;&#158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دانشکده علوم پایه</c:v>
                </c:pt>
                <c:pt idx="1">
                  <c:v>دانشکده علوم انسانی</c:v>
                </c:pt>
                <c:pt idx="2">
                  <c:v>دانشکده کشاورزی</c:v>
                </c:pt>
                <c:pt idx="3">
                  <c:v>دانشکده  فنی و مهندسی</c:v>
                </c:pt>
                <c:pt idx="4">
                  <c:v>دانشکده پیرادامپزشکی</c:v>
                </c:pt>
                <c:pt idx="5">
                  <c:v>دانشکده حسابداری رزن</c:v>
                </c:pt>
                <c:pt idx="6">
                  <c:v>دانشکده اقتصاد و علوم اجتماعی</c:v>
                </c:pt>
                <c:pt idx="7">
                  <c:v>دانشکده هنر و معماری</c:v>
                </c:pt>
                <c:pt idx="8">
                  <c:v>دانشکده فنی و مهندسی کبودرآهنگ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10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6-451F-8C56-A727EABBFF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8846848"/>
        <c:axId val="80883648"/>
      </c:barChart>
      <c:catAx>
        <c:axId val="88846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0883648"/>
        <c:crosses val="autoZero"/>
        <c:auto val="1"/>
        <c:lblAlgn val="ctr"/>
        <c:lblOffset val="100"/>
        <c:noMultiLvlLbl val="0"/>
      </c:catAx>
      <c:valAx>
        <c:axId val="80883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8846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 b="1">
          <a:solidFill>
            <a:srgbClr val="7030A0"/>
          </a:solidFill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مبلغ (میلیون تومان)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دانشکده علوم پایه</c:v>
                </c:pt>
                <c:pt idx="1">
                  <c:v>دانشکده علوم انسانی</c:v>
                </c:pt>
                <c:pt idx="2">
                  <c:v>دانشکده کشاورزی</c:v>
                </c:pt>
                <c:pt idx="3">
                  <c:v>دانشکده  فنی و مهندسی</c:v>
                </c:pt>
                <c:pt idx="4">
                  <c:v>دانشکده پیرادامپزشکی</c:v>
                </c:pt>
                <c:pt idx="5">
                  <c:v>دانشکده حسابداری رزن</c:v>
                </c:pt>
                <c:pt idx="6">
                  <c:v>دانشکده اقتصاد و علوم اجتماعی</c:v>
                </c:pt>
                <c:pt idx="7">
                  <c:v>دانشکده هنر و معماری</c:v>
                </c:pt>
                <c:pt idx="8">
                  <c:v>دانشکده فنی و مهندسی کبودرآهنگ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310</c:v>
                </c:pt>
                <c:pt idx="1">
                  <c:v>0</c:v>
                </c:pt>
                <c:pt idx="2">
                  <c:v>1700</c:v>
                </c:pt>
                <c:pt idx="3">
                  <c:v>1300</c:v>
                </c:pt>
                <c:pt idx="4">
                  <c:v>36</c:v>
                </c:pt>
                <c:pt idx="5">
                  <c:v>680</c:v>
                </c:pt>
                <c:pt idx="6">
                  <c:v>0</c:v>
                </c:pt>
                <c:pt idx="7">
                  <c:v>166</c:v>
                </c:pt>
                <c:pt idx="8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D7-4029-9494-1B7107D607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8708608"/>
        <c:axId val="75711040"/>
      </c:barChart>
      <c:catAx>
        <c:axId val="88708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5711040"/>
        <c:crosses val="autoZero"/>
        <c:auto val="1"/>
        <c:lblAlgn val="ctr"/>
        <c:lblOffset val="100"/>
        <c:noMultiLvlLbl val="0"/>
      </c:catAx>
      <c:valAx>
        <c:axId val="7571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87086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600" b="1">
          <a:solidFill>
            <a:srgbClr val="7030A0"/>
          </a:solidFill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9250304"/>
        <c:axId val="75715072"/>
      </c:barChart>
      <c:catAx>
        <c:axId val="89250304"/>
        <c:scaling>
          <c:orientation val="minMax"/>
        </c:scaling>
        <c:delete val="0"/>
        <c:axPos val="b"/>
        <c:majorTickMark val="none"/>
        <c:minorTickMark val="none"/>
        <c:tickLblPos val="nextTo"/>
        <c:crossAx val="75715072"/>
        <c:crosses val="autoZero"/>
        <c:auto val="1"/>
        <c:lblAlgn val="ctr"/>
        <c:lblOffset val="100"/>
        <c:noMultiLvlLbl val="0"/>
      </c:catAx>
      <c:valAx>
        <c:axId val="7571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92503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fa-IR"/>
              <a:t>کارگاه های آموزشی</a:t>
            </a:r>
            <a:endParaRPr lang="en-US"/>
          </a:p>
          <a:p>
            <a:pPr algn="ctr" rtl="0">
              <a:defRPr/>
            </a:pPr>
            <a:r>
              <a:rPr lang="fa-IR"/>
              <a:t>و کارآموزی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تعداد دوره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مجازی</c:v>
                </c:pt>
                <c:pt idx="1">
                  <c:v>حضوری</c:v>
                </c:pt>
                <c:pt idx="2">
                  <c:v>کاراموزی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9-49A9-A8D7-1A7730BD98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تعداد دانشجویان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مجازی</c:v>
                </c:pt>
                <c:pt idx="1">
                  <c:v>حضوری</c:v>
                </c:pt>
                <c:pt idx="2">
                  <c:v>کاراموزی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100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9-49A9-A8D7-1A7730BD9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251328"/>
        <c:axId val="75717376"/>
      </c:barChart>
      <c:catAx>
        <c:axId val="89251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5717376"/>
        <c:crosses val="autoZero"/>
        <c:auto val="1"/>
        <c:lblAlgn val="ctr"/>
        <c:lblOffset val="100"/>
        <c:noMultiLvlLbl val="0"/>
      </c:catAx>
      <c:valAx>
        <c:axId val="75717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a-IR"/>
                  <a:t>تعداد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92513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 b="1"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/>
            </a:pPr>
            <a:r>
              <a:rPr lang="fa-IR"/>
              <a:t>فرصت مطالعاتی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داخلی 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 تمام وقت </c:v>
                </c:pt>
                <c:pt idx="1">
                  <c:v>پاره وقت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1-4AA3-8BB2-A1E1639065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خارجی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 تمام وقت </c:v>
                </c:pt>
                <c:pt idx="1">
                  <c:v>پاره وقت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01-4AA3-8BB2-A1E163906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042880"/>
        <c:axId val="88753280"/>
      </c:barChart>
      <c:catAx>
        <c:axId val="900428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8753280"/>
        <c:crosses val="autoZero"/>
        <c:auto val="1"/>
        <c:lblAlgn val="ctr"/>
        <c:lblOffset val="100"/>
        <c:noMultiLvlLbl val="0"/>
      </c:catAx>
      <c:valAx>
        <c:axId val="887532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fa-IR"/>
                  <a:t>تعداد</a:t>
                </a: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900428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 b="1">
          <a:cs typeface="B Nazanin" panose="00000400000000000000" pitchFamily="2" charset="-78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88489472"/>
        <c:axId val="88756736"/>
      </c:barChart>
      <c:catAx>
        <c:axId val="88489472"/>
        <c:scaling>
          <c:orientation val="minMax"/>
        </c:scaling>
        <c:delete val="0"/>
        <c:axPos val="b"/>
        <c:majorTickMark val="none"/>
        <c:minorTickMark val="none"/>
        <c:tickLblPos val="nextTo"/>
        <c:crossAx val="88756736"/>
        <c:crosses val="autoZero"/>
        <c:auto val="1"/>
        <c:lblAlgn val="ctr"/>
        <c:lblOffset val="100"/>
        <c:noMultiLvlLbl val="0"/>
      </c:catAx>
      <c:valAx>
        <c:axId val="88756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884894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0265088"/>
        <c:axId val="71869568"/>
      </c:barChart>
      <c:catAx>
        <c:axId val="90265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71869568"/>
        <c:crosses val="autoZero"/>
        <c:auto val="1"/>
        <c:lblAlgn val="ctr"/>
        <c:lblOffset val="100"/>
        <c:noMultiLvlLbl val="0"/>
      </c:catAx>
      <c:valAx>
        <c:axId val="71869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026508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0443264"/>
        <c:axId val="88759616"/>
      </c:barChart>
      <c:catAx>
        <c:axId val="90443264"/>
        <c:scaling>
          <c:orientation val="minMax"/>
        </c:scaling>
        <c:delete val="0"/>
        <c:axPos val="b"/>
        <c:majorTickMark val="none"/>
        <c:minorTickMark val="none"/>
        <c:tickLblPos val="nextTo"/>
        <c:crossAx val="88759616"/>
        <c:crosses val="autoZero"/>
        <c:auto val="1"/>
        <c:lblAlgn val="ctr"/>
        <c:lblOffset val="100"/>
        <c:noMultiLvlLbl val="0"/>
      </c:catAx>
      <c:valAx>
        <c:axId val="88759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9044326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3A5E-3DB8-4051-B554-3691F685FAB0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C70D4-B228-4C31-BC42-472459F65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6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62A66-D23F-4CE6-A0DE-6313D9DF9F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4C32-23EA-8A9E-EA34-96E400789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36C57-6DAC-AFEC-C785-03A9E914E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511F6-4640-921A-DD88-2330563E5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A7C83-CD56-8020-F57B-56F91A9C7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375BC-77B2-8672-B55B-3E32B0222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43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76B0D-0089-5D7A-D18C-F34F80A7E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B6214-B544-5CF1-5973-8C383E1F3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5BC06-B2A7-7DB7-DA60-9A542036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044EC-1BBD-49E1-C422-988C7ED5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12E81-4F23-698A-8150-EB9F2FC5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77C5E-6777-1561-E4BF-4A524D600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95B757-B3D4-ED29-915A-E65520809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F4D9B-F68B-DD39-691C-71DEBD8CE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C3C5B-C7CD-A4A7-6CA0-62CC6EE9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E0DC6-B6D2-4855-4FAF-7A72BE21D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64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CDE087F-7232-4EED-9D38-7001BE8E29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545F-5FAE-686D-3299-B8D937577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829A0-61CF-8718-B791-7576CC39F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4F483-FF68-E511-A5DC-929D5A49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95A02-F496-387F-3036-CDC0034B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A5368-4624-8A1E-E3D6-0FE414B35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2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D34EF-FF9E-650C-F662-89D3289EB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46707-0674-5004-6C33-AA438408B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FC1BC-3C21-7360-4738-6D0126804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A6FE79-5129-B55C-8C29-FB508147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E0A41-3597-58CE-93B8-F8A2C91B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3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544E-6F7D-36E9-A5CA-433F3EB1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0E998-7F0A-3AF1-1A78-C9FEE809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9B93F-F88E-6796-3C40-A717E65D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59ECC-95F4-A6CD-CA7A-EDFB9EC28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F4A5F-090A-F730-37CA-051E1015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49C6-735A-4970-5D90-C64D7F010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98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891F8-9182-7851-977E-280B183A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130A4-5195-79A2-5714-B15C22885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61780-EAA5-B11C-A206-BB2456430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A4AEC9-5631-E300-93EF-DA6B9A7D8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04B40A-65A2-FFC1-8D76-C84EA7AFA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6A606-B433-989C-94F4-87300277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ED1A2A-B60F-6EB5-E013-EC6A1178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E568B-52FC-CA7D-05D4-6A0D7EC2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5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D19D-7AD4-6444-E290-1BF276FA9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142DE-0782-A614-C154-FAA6FC75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0C8CC-CF28-6CB1-216A-032F5659E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74BD6-8DD8-7A8F-F7B5-1966E5769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3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7DF46-498C-AB1D-5BD0-90D6F53B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521711-5F89-8DBA-47F6-B9CD64067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14AED-543B-069A-4CF7-7AEA6863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7353-5D61-9613-AC64-8B104179D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386D5-A51B-86E6-8C6C-A897F20D3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FBD47-55CC-A98D-3EFE-19F12B11A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3345C-7F44-700C-D4BC-704C28FE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5268E-9C3A-41F9-F197-64AA75B4F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10699-E91C-FFEB-5904-6683A533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0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CA986-C1CC-4C28-65CD-34F3F640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FA4F5-2850-43D9-CAA3-D29BF78688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1E74A3-17B0-C6A9-399E-02E8577AE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3B807-6990-684E-DB4C-1C47A276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75F00-7F5C-A6D4-8543-91979051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95A3F-43AC-4979-B869-089873F0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3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FCF2FA-F39B-F0F6-9D73-7696737D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0AE58-1B49-46A0-6ADB-C82E75E4E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A3D93-6371-ABAD-E847-CD443A353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A365-FC4F-4EB3-B95A-F76E61A54B0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9E6B8-A293-DF59-3B89-9FB2D8E6C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E9019-36F3-2579-5CF5-7FF3007C6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193B6-E7C5-4869-B496-4B59EC714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6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asu.ac.ir/web/industr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7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hyperlink" Target="http://basu.ac.ir/web/industr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4514" y="27296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 descr="معاونت دانشگاه بو علی سینا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67680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7286174" y="2646790"/>
            <a:ext cx="4683204" cy="223209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/>
            <a:r>
              <a:rPr lang="fa-IR" sz="3200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فعالیتهای </a:t>
            </a:r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دفتر ارتباط با صنعت و </a:t>
            </a:r>
            <a:r>
              <a:rPr lang="fa-IR" sz="3200" b="1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جامعه </a:t>
            </a:r>
            <a:r>
              <a:rPr lang="fa-IR" sz="3200" b="1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در سال 1401</a:t>
            </a:r>
            <a:endParaRPr lang="en-US" sz="3200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1026" name="Picture 2" descr="C:\Users\rasa\Desktop\download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9" y="1039510"/>
            <a:ext cx="5955248" cy="465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829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 fontAlgn="base"/>
            <a:r>
              <a:rPr lang="ar-SA" b="1" dirty="0">
                <a:cs typeface="B Nazanin" panose="00000400000000000000" pitchFamily="2" charset="-78"/>
              </a:rPr>
              <a:t>در بحث مهارت­افزایی دانشجویان لازم به ذکر است که در سال </a:t>
            </a:r>
            <a:r>
              <a:rPr lang="en-US" b="1" dirty="0">
                <a:cs typeface="B Nazanin" panose="00000400000000000000" pitchFamily="2" charset="-78"/>
              </a:rPr>
              <a:t>1401</a:t>
            </a:r>
            <a:r>
              <a:rPr lang="ar-SA" b="1" dirty="0">
                <a:cs typeface="B Nazanin" panose="00000400000000000000" pitchFamily="2" charset="-78"/>
              </a:rPr>
              <a:t> با همکاری دفتر ارتباط با </a:t>
            </a:r>
            <a:r>
              <a:rPr lang="ar-SA" b="1" dirty="0" smtClean="0">
                <a:cs typeface="B Nazanin" panose="00000400000000000000" pitchFamily="2" charset="-78"/>
              </a:rPr>
              <a:t>جامعه </a:t>
            </a:r>
            <a:r>
              <a:rPr lang="ar-SA" b="1" dirty="0">
                <a:cs typeface="B Nazanin" panose="00000400000000000000" pitchFamily="2" charset="-78"/>
              </a:rPr>
              <a:t>و صنعت تعداد 9 دوره آموزشی و مهارت­افزایی برای 300 دانشجو برگزار شده است. از این دوره­ها، 4 دوره به صورت حضوری و 5 دوره به صورت مجازی برگزار شده است. لازم به ذکر است که این دوره­ها در راستای افزایش توانمندی اشتغال­پذیری و کارآفرینی دانشجویان برگزار شده­اند. در بحث ارتباط با دوره‌های کارآموزی جمع</a:t>
            </a:r>
            <a:r>
              <a:rPr lang="fa-IR" b="1" dirty="0">
                <a:cs typeface="B Nazanin" panose="00000400000000000000" pitchFamily="2" charset="-78"/>
              </a:rPr>
              <a:t>ا</a:t>
            </a:r>
            <a:r>
              <a:rPr lang="ar-SA" b="1" dirty="0">
                <a:cs typeface="B Nazanin" panose="00000400000000000000" pitchFamily="2" charset="-78"/>
              </a:rPr>
              <a:t> 400 دانشجو برای این منظور به صنایع و سازمان‌های بیرون دانشگاه جهت سپری کردن این دوره معرفی شدند.</a:t>
            </a:r>
            <a:endParaRPr lang="en-US" b="1" dirty="0">
              <a:cs typeface="B Nazanin" panose="00000400000000000000" pitchFamily="2" charset="-78"/>
            </a:endParaRPr>
          </a:p>
          <a:p>
            <a:pPr algn="just" rtl="1" fontAlgn="base"/>
            <a:endParaRPr lang="en-US" b="1" dirty="0">
              <a:cs typeface="B Nazanin" panose="00000400000000000000" pitchFamily="2" charset="-78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49871227"/>
              </p:ext>
            </p:extLst>
          </p:nvPr>
        </p:nvGraphicFramePr>
        <p:xfrm>
          <a:off x="160252" y="311408"/>
          <a:ext cx="5790382" cy="621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50353344"/>
              </p:ext>
            </p:extLst>
          </p:nvPr>
        </p:nvGraphicFramePr>
        <p:xfrm>
          <a:off x="0" y="98474"/>
          <a:ext cx="5950633" cy="6649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6110884" y="1110445"/>
            <a:ext cx="5106458" cy="162212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66394" y="1098509"/>
            <a:ext cx="4638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>
                <a:solidFill>
                  <a:srgbClr val="002060"/>
                </a:solidFill>
                <a:cs typeface="B Nazanin" panose="00000400000000000000" pitchFamily="2" charset="-78"/>
              </a:rPr>
              <a:t>کارگاه های آموزشی و کار آموزی</a:t>
            </a:r>
            <a:endParaRPr lang="en-US" sz="48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ctr" rtl="1" fontAlgn="base"/>
            <a:endParaRPr lang="en-US" sz="4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033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16114" y="0"/>
            <a:ext cx="11969376" cy="723107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3543" y="0"/>
            <a:ext cx="6062598" cy="72310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ارتقـای مهارتهـای دانش آموختـگان بـر اسـاس آمـوزش مهارتهـای عمومـی و تخصصـی جهـت تربیـت نیـروی متخصـص، مؤثـر و کارآمـد 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lvl="0" indent="-342900" algn="just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ســاماندهی و توســعه مهارتهــای دانشآموختــگان دانشــگاهی بــا توجــه بــه نیازهــای موجــود و همچنیــن تغییــر نیازهــای مخاطبــان و بــازار کار در منطقــه و عرصــه بین الملــل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lvl="0" indent="-342900" algn="just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 شــناخت و همــکاری بــا صنایــع و بــازار کار موجــود در اســتانها جهــت اســتفاده از توانمندیهــای حرفــه های بخــش صنعــت و بــر اســاس برگــزاری دورههــای مشــترک بــا واحدهــای صنعتــی، دورههــای کارآمــوزی و ...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lvl="0" indent="-342900" algn="just" rtl="1" fontAlgn="base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ar-SA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شــناخت، نوســازی و تقویــت آزمایشــگاهها و فناوریهــای موجــود در دانشــگاهها بــر اســاس بازدیــد و اســتفاده از آزمایشــگاهها، کارگاههــا، بازدیدهــا و عملیــات میدانــی دسـتگاههای اجرایـی، تحقیقاتـی، مرا کـز رشـد و پارکهـای علـم و فنـاوری و سـایر صنایـع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05266" y="1817109"/>
            <a:ext cx="5133753" cy="21236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48565" y="1817109"/>
            <a:ext cx="46384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fa-IR" sz="4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اهداف دفتر ارتباط با صنعت و جامعه در خصوص مهارت افزایی </a:t>
            </a:r>
            <a:endParaRPr lang="en-US" sz="44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033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 fontAlgn="base"/>
            <a:r>
              <a:rPr lang="ar-SA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در راستای تقویت تعامل و ارتباط بین صنعت و دانشگاه و ارتقاء دانش فنی در حوزه فعالیت ­های صنعتی و به منظور عملیاتی نمودن دانش و یافته‌­های اعضاء هیات علمی دانشگاه بوعلی سینا در بخش صنعت و نیز آشنایی اعضاء هیات علمی با فضای کار تولید و صنعت، دوره های فرصت مطالعاتی در نظر گرفته شده اند</a:t>
            </a:r>
            <a: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/>
            </a:r>
            <a:b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</a:br>
            <a:r>
              <a:rPr lang="ar-SA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در این طرح دانشگاه بوعلی سینا شرایط لازم را برای حضور اساتید در صنایع داخلی در قالب فرصت </a:t>
            </a:r>
            <a:r>
              <a:rPr lang="ar-SA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مطالعاتی </a:t>
            </a:r>
            <a:r>
              <a:rPr lang="ar-SA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۶ تا ۱۲ ماهه </a:t>
            </a:r>
            <a:r>
              <a:rPr lang="ar-SA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فراهم</a:t>
            </a:r>
            <a:r>
              <a:rPr lang="en-US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می‌­آورد</a:t>
            </a:r>
            <a:r>
              <a:rPr lang="en-US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.</a:t>
            </a:r>
            <a:r>
              <a:rPr lang="ar-SA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en-US" sz="2400" dirty="0">
                <a:solidFill>
                  <a:srgbClr val="002060"/>
                </a:solidFill>
                <a:cs typeface="B Nazanin" panose="00000400000000000000" pitchFamily="2" charset="-78"/>
              </a:rPr>
              <a:t/>
            </a:r>
            <a:br>
              <a:rPr lang="en-US" sz="2400" dirty="0">
                <a:solidFill>
                  <a:srgbClr val="002060"/>
                </a:solidFill>
                <a:cs typeface="B Nazanin" panose="00000400000000000000" pitchFamily="2" charset="-78"/>
              </a:rPr>
            </a:br>
            <a:endParaRPr lang="en-US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32561" y="1817109"/>
            <a:ext cx="5106458" cy="162212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32560" y="2227442"/>
            <a:ext cx="463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>
                <a:solidFill>
                  <a:srgbClr val="002060"/>
                </a:solidFill>
                <a:cs typeface="B Nazanin" panose="00000400000000000000" pitchFamily="2" charset="-78"/>
              </a:rPr>
              <a:t>فرصت مطالعاتی </a:t>
            </a:r>
            <a:endParaRPr lang="en-US" sz="48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404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شناسایی مشکلات واحد صنعتی از جهت تنوع و کیفیت محصول، قیمت، زمان تحویل و موارد دیگر و همچنین ارائه پروپوزال و راهکار در جهت حل آن ها</a:t>
            </a:r>
            <a:endParaRPr lang="fa-IR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r" rtl="1" fontAlgn="base">
              <a:buFont typeface="Arial" panose="020B0604020202020204" pitchFamily="34" charset="0"/>
              <a:buChar char="•"/>
            </a:pPr>
            <a:endParaRPr lang="fa-IR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شناسایی فناوری­ های موردنیاز و ارائه پیشنهاد جهت تدوین و یا انتقال فناوری به واحد صنعتی</a:t>
            </a:r>
            <a:endParaRPr lang="fa-IR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ar-SA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مشارکت درجهت سیاست­ گذاری و تعریف پروژه­‌ هایی برای اصلاح فرایند­ها و محصولات در جهت توسعه پایدار (صرفه­ جویی در انرژی، ملاحظات سلامتی، زیست­ محیطی و غیره )</a:t>
            </a:r>
            <a: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/>
            </a:r>
            <a:b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</a:br>
            <a:endParaRPr lang="fa-IR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indent="-342900" algn="r" rtl="1" fontAlgn="base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تعریف فرآیندهای جدید تولید، قیمت­‌گذاری، روش­های انعقاد قراردادهای اجرای پروژه­‌های تحقیقات صنعتی با دانشگاه با توجه به ظرفیت و استعداد واحد صنعتی و دانشگاه</a:t>
            </a:r>
            <a:endParaRPr lang="en-US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lvl="0" indent="-342900" algn="just" rtl="1" fontAlgn="base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09731" y="1435157"/>
            <a:ext cx="5106458" cy="310715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43754" y="1495321"/>
            <a:ext cx="46384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fa-IR" sz="4800" b="1" dirty="0">
                <a:solidFill>
                  <a:srgbClr val="002060"/>
                </a:solidFill>
              </a:rPr>
              <a:t>اهداف دفتر ارتباط با صنعت و </a:t>
            </a:r>
            <a:r>
              <a:rPr lang="fa-IR" sz="4800" b="1" dirty="0" smtClean="0">
                <a:solidFill>
                  <a:srgbClr val="002060"/>
                </a:solidFill>
              </a:rPr>
              <a:t>جامعه </a:t>
            </a:r>
            <a:r>
              <a:rPr lang="fa-IR" sz="4800" b="1" dirty="0">
                <a:solidFill>
                  <a:srgbClr val="002060"/>
                </a:solidFill>
              </a:rPr>
              <a:t>در خصوص </a:t>
            </a:r>
            <a:r>
              <a:rPr lang="fa-IR" sz="4800" b="1" dirty="0" smtClean="0">
                <a:solidFill>
                  <a:srgbClr val="002060"/>
                </a:solidFill>
              </a:rPr>
              <a:t>مهارت افزایی</a:t>
            </a:r>
            <a:endParaRPr lang="en-US" sz="48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38689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67680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6609" y="126609"/>
            <a:ext cx="5969391" cy="6637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sz="2800" b="1" dirty="0">
                <a:cs typeface="B Nazanin" panose="00000400000000000000" pitchFamily="2" charset="-78"/>
              </a:rPr>
              <a:t>اهداف</a:t>
            </a:r>
            <a:endParaRPr lang="en-US" sz="2800" dirty="0">
              <a:cs typeface="B Nazanin" panose="00000400000000000000" pitchFamily="2" charset="-78"/>
            </a:endParaRPr>
          </a:p>
          <a:p>
            <a:pPr marL="342900" lvl="0" indent="-342900" algn="r" rtl="1" fontAlgn="base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استفاده از توانایی ها و پتانسیل دانشگاه برای رفع نیازهای پژوهش و فناوری صنعت و جامعه و ارائه خدمات مشاوره ای به دستگاه های اجرایی و صنایع کشور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342900" lvl="0" indent="-342900" algn="r" rtl="1" fontAlgn="base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ایجاد زمینه های لازم جهت تولید و رشد علم و فناوری مورد نیاز کشور با انجام پژوهش های تقاضا محور، مشتری گرا و اثربخش در جامعه و صنعت با در نظرگیری اهداف ملی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342900" lvl="0" indent="-342900" algn="r" rtl="1" fontAlgn="base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ارتقاء کمی و کیفی ارتباط دانشگاه با مراکز اقتصادی و صنایع در سطوح بین‌المللی، ملی و استانی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marL="342900" lvl="0" indent="-342900" algn="r" rtl="1" fontAlgn="base">
              <a:buFont typeface="Arial" panose="020B0604020202020204" pitchFamily="34" charset="0"/>
              <a:buChar char="•"/>
            </a:pPr>
            <a:r>
              <a:rPr lang="ar-SA" sz="2400" b="1" dirty="0">
                <a:solidFill>
                  <a:schemeClr val="bg1"/>
                </a:solidFill>
                <a:cs typeface="B Nazanin" panose="00000400000000000000" pitchFamily="2" charset="-78"/>
              </a:rPr>
              <a:t>قانونمند کردن نحوه ارتباط دانشگاهیان با مراکز خارج از دانشگاه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  <a:p>
            <a:pPr algn="r" rtl="1" fontAlgn="base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87152" y="1883651"/>
            <a:ext cx="5479036" cy="258674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33028" y="1921961"/>
            <a:ext cx="53430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fa-IR" sz="4800" b="1" dirty="0">
                <a:solidFill>
                  <a:srgbClr val="002060"/>
                </a:solidFill>
              </a:rPr>
              <a:t>اهداف دفتر ارتباط با صنعت و </a:t>
            </a:r>
            <a:r>
              <a:rPr lang="fa-IR" sz="4800" b="1" dirty="0" smtClean="0">
                <a:solidFill>
                  <a:srgbClr val="002060"/>
                </a:solidFill>
              </a:rPr>
              <a:t>جامعه </a:t>
            </a:r>
            <a:r>
              <a:rPr lang="fa-IR" sz="4800" b="1" dirty="0">
                <a:solidFill>
                  <a:srgbClr val="002060"/>
                </a:solidFill>
              </a:rPr>
              <a:t>در خصوص </a:t>
            </a:r>
            <a:r>
              <a:rPr lang="fa-IR" sz="4800" b="1" dirty="0" smtClean="0">
                <a:solidFill>
                  <a:srgbClr val="002060"/>
                </a:solidFill>
              </a:rPr>
              <a:t>فرصت مطالعاتی</a:t>
            </a:r>
            <a:endParaRPr lang="en-US" sz="4800" dirty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ctr" rtl="1" fontAlgn="base"/>
            <a:endParaRPr lang="en-US" sz="4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564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 fontAlgn="base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rtl="1" fontAlgn="base"/>
            <a:endParaRPr lang="en-US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32561" y="1817109"/>
            <a:ext cx="5106458" cy="162212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32560" y="2227442"/>
            <a:ext cx="463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>
                <a:solidFill>
                  <a:srgbClr val="002060"/>
                </a:solidFill>
                <a:cs typeface="B Nazanin" panose="00000400000000000000" pitchFamily="2" charset="-78"/>
              </a:rPr>
              <a:t>فرصت مطالعاتی </a:t>
            </a:r>
            <a:endParaRPr lang="en-US" sz="48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385971981"/>
              </p:ext>
            </p:extLst>
          </p:nvPr>
        </p:nvGraphicFramePr>
        <p:xfrm>
          <a:off x="159657" y="874621"/>
          <a:ext cx="5392057" cy="57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02400" y="3918857"/>
            <a:ext cx="42901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cs typeface="B Nazanin" panose="00000400000000000000" pitchFamily="2" charset="-78"/>
              </a:rPr>
              <a:t>در بحث فرصت های مطالعاتی لازم به ذکر است که در سال </a:t>
            </a:r>
            <a:r>
              <a:rPr lang="en-US" b="1" dirty="0">
                <a:cs typeface="B Nazanin" panose="00000400000000000000" pitchFamily="2" charset="-78"/>
              </a:rPr>
              <a:t>1401</a:t>
            </a:r>
            <a:r>
              <a:rPr lang="ar-SA" b="1" dirty="0">
                <a:cs typeface="B Nazanin" panose="00000400000000000000" pitchFamily="2" charset="-78"/>
              </a:rPr>
              <a:t> با همکاری دفتر ارتباط با جامه و صنعت در راستای افزایش ارتباط با جامعه و صنعت تعداد 19 طرح فرصت مطالعاتی (</a:t>
            </a:r>
            <a:r>
              <a:rPr lang="fa-IR" b="1" dirty="0">
                <a:cs typeface="B Nazanin" panose="00000400000000000000" pitchFamily="2" charset="-78"/>
              </a:rPr>
              <a:t>9 عدد فرصت مطالعاتی تمام وقت و 10 فرصت مطالعاتی نیمه وقت </a:t>
            </a:r>
            <a:r>
              <a:rPr lang="ar-SA" b="1" dirty="0">
                <a:cs typeface="B Nazanin" panose="00000400000000000000" pitchFamily="2" charset="-78"/>
              </a:rPr>
              <a:t>) مهیا شده است. </a:t>
            </a:r>
            <a:endParaRPr lang="en-US" b="1" dirty="0">
              <a:cs typeface="B Nazanin" panose="00000400000000000000" pitchFamily="2" charset="-78"/>
            </a:endParaRPr>
          </a:p>
          <a:p>
            <a:pPr algn="just" rt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6369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15822" y="1231355"/>
            <a:ext cx="57696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شیوه نامه پذیرش و جذب کارکنان وظیفه مأمور </a:t>
            </a:r>
            <a:r>
              <a:rPr lang="ar-SA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امریه</a:t>
            </a:r>
            <a:r>
              <a:rPr lang="en-US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 </a:t>
            </a:r>
            <a:r>
              <a:rPr lang="ar-SA" sz="20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به </a:t>
            </a:r>
            <a:r>
              <a:rPr lang="ar-SA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استناد ماده 66 قانون خدمت نظام وظیفه و در اجرای اصل 147 قانون اساسی و در راستای اجرایی سازی تفاهم نامه همکاری فی مابین وزارت علوم، تحقیقات و فناوری و ستاد کل نیروهای مسلح با هدف بهره گیری مناسب از دانش آموختگان در دانشگاه ها، پژوهشگاه ها و مراکز آموزش عالی کشور به عنوان امریه ارتباط با جامعه و صنعت و همکاری در توسعه ارتباط دانشگاه / پژوهشگاه با جامعه و صنعت و در طرح های تحقیقاتی و نوآورانه و همچنین همکار آزمایشگاه های تحقیقاتی و همچنن ابلاغ سهمیه جذب کارکنان وظیفه، دفتر ارتباط با صنعت دانگشاه بوعلی سینا جهت به کار گیری موثر این کارکنان در حوزهی پزوهشی اقدامات لازم را انجام داده است.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81701" y="124878"/>
            <a:ext cx="1161092" cy="1760193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67680"/>
            <a:ext cx="1597025" cy="737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s://amriye.msrt.ir/img/logo1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3" y="872197"/>
            <a:ext cx="5943600" cy="3637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1031699" y="5467556"/>
            <a:ext cx="917191" cy="13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291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 fontAlgn="base"/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فناوری از مهمترین دستاوردها و دارایی های یک دانشگاه به شمار میرود. نقش این دارایی ها در خلق ثروت برای کشور و ارتقاء استانداردها و کیفیت زندگی بسیار حائز اهمیت بوده و از شاخص های رقابتی کشورهای دنیا به شمار میرود. لذا محافظت از این دارایی ها در هنگام تجاری سازی و انتقال فناوری به بازار داخلی و بین المللی مستلزم وجود یک سیستم حمایتی قوی و کارآمد می باشد. به این منظور 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دفتر ارتباط با صنعت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 دانشگاه</a:t>
            </a: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 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>فعالیت خود را به در این خصوص آغاز نموده  و کلیه آیین نامه های مرتبط با موضوع، توسط این واحد تدوین و مصوب شده است.  یکی از اهداف این واحد مبنی بر سهولت ارائه خدمات به مخترعین محقق شده است</a:t>
            </a:r>
            <a:r>
              <a:rPr lang="en-US" sz="2000" dirty="0">
                <a:solidFill>
                  <a:schemeClr val="tx1"/>
                </a:solidFill>
                <a:cs typeface="B Nazanin" panose="00000400000000000000" pitchFamily="2" charset="-78"/>
              </a:rPr>
              <a:t>. </a:t>
            </a:r>
            <a: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  <a:t/>
            </a:r>
            <a:br>
              <a:rPr lang="ar-SA" sz="2000" dirty="0">
                <a:solidFill>
                  <a:schemeClr val="tx1"/>
                </a:solidFill>
                <a:cs typeface="B Nazanin" panose="00000400000000000000" pitchFamily="2" charset="-78"/>
              </a:rPr>
            </a:b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467826077"/>
              </p:ext>
            </p:extLst>
          </p:nvPr>
        </p:nvGraphicFramePr>
        <p:xfrm>
          <a:off x="160252" y="311408"/>
          <a:ext cx="5790382" cy="621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6085741" y="1050784"/>
            <a:ext cx="5106458" cy="162212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19764" y="1224220"/>
            <a:ext cx="46384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fa-IR" sz="4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ثبت اختراع داخلی و خارجی </a:t>
            </a:r>
            <a:endParaRPr lang="en-US" sz="4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pic>
        <p:nvPicPr>
          <p:cNvPr id="20" name="Picture 19" descr="https://basu.ac.ir/documents/1487682/0/%DA%86%D8%A7%D8%B1%D8%AA.jpg?t=165803693192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56" y="16458"/>
            <a:ext cx="5834742" cy="6747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816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 algn="just" rtl="1" fontAlgn="base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داوری اختراعات داخلی و 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PCT</a:t>
            </a:r>
            <a:r>
              <a:rPr lang="ar-SA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 برمبنای قوانین مربوطه و با بهره گیری از تیم متخصص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lvl="0" indent="-285750" algn="just" rtl="1" fontAlgn="base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اعتبارسنجی اختراعات ثبت شده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lvl="0" indent="-285750" algn="just" rtl="1" fontAlgn="base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حمایت مخترعین دانشگاه با توجه به رویه­ی ثبت اختراع داخلی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lvl="0" indent="-285750" algn="just" rtl="1" fontAlgn="base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محاسبه امتیاز تجاری سازی اختراعات بر اساس مستندات ارائه شده در این زمینه توسط کمیته تخصصی تجاری سازی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lvl="0" indent="-285750" algn="just" rtl="1" fontAlgn="base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برگزاری مستمر کارگاههای آموزشی برای داوران و ارتقای کیفیت  داوری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lvl="0" indent="-285750" algn="just" rtl="1" fontAlgn="base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برگزاری مستمر دوره های آموزشی برای دانشجویان و اعضای هیات علمی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lvl="0" indent="-285750" algn="just" rtl="1" fontAlgn="base">
              <a:buFont typeface="Arial" panose="020B0604020202020204" pitchFamily="34" charset="0"/>
              <a:buChar char="•"/>
            </a:pPr>
            <a:r>
              <a:rPr lang="ar-S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اعلام </a:t>
            </a:r>
            <a:r>
              <a:rPr lang="ar-SA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نتایج داوری به اداره ثبت اختراعات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marL="285750" lvl="0" indent="-285750" algn="just" rtl="1" fontAlgn="base">
              <a:buFont typeface="Arial" panose="020B0604020202020204" pitchFamily="34" charset="0"/>
              <a:buChar char="•"/>
            </a:pPr>
            <a:r>
              <a:rPr lang="ar-SA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صدور گواهی همکاری داوران، اعلام امتیازات گرنت داوران، صدور دستور </a:t>
            </a:r>
            <a:r>
              <a:rPr lang="ar-SA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تایید </a:t>
            </a:r>
            <a:r>
              <a:rPr lang="ar-SA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اختراعات اعضای هیات علمی در پرتال دانشگاه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just" rtl="1" fontAlgn="base"/>
            <a:endParaRPr lang="en-US" sz="16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18815703"/>
              </p:ext>
            </p:extLst>
          </p:nvPr>
        </p:nvGraphicFramePr>
        <p:xfrm>
          <a:off x="160252" y="311408"/>
          <a:ext cx="5790382" cy="621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6085741" y="1050784"/>
            <a:ext cx="5106458" cy="162212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319764" y="1224220"/>
            <a:ext cx="463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fa-IR" sz="4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وظایف</a:t>
            </a:r>
            <a:endParaRPr lang="en-US" sz="4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pic>
        <p:nvPicPr>
          <p:cNvPr id="21" name="Picture 20" descr="https://basu.ac.ir/documents/1487682/0/%DA%86%D8%A7%D8%B1%D8%AA%20%D8%AB%D8%A8%D8%AA%20%D8%A7%D8%AE%D8%AA%D8%B1%D8%A7%D8%B9%20%D8%AF%D8%A7%D8%AE%D9%84%DB%8C-1.jpg?t=165803547535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" y="123174"/>
            <a:ext cx="5975692" cy="6624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7913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b="1" dirty="0" smtClean="0"/>
              <a:t>آقای </a:t>
            </a:r>
            <a:r>
              <a:rPr lang="ar-SA" b="1" dirty="0"/>
              <a:t>مهندس گرشاسبی مدیر عامل و آقای دکتر رضویان، مدیر تحقیقات و توسعه و شرکت سیمان هگمتان از معاونت پژوهشی دانشگاه بوعلی سینا</a:t>
            </a:r>
            <a:endParaRPr lang="en-US" b="1" dirty="0"/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از "شرکت سیمان هگمتان"</a:t>
            </a:r>
            <a:r>
              <a:rPr lang="en-US" b="1" dirty="0"/>
              <a:t> :</a:t>
            </a:r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یک روزه از "شرکت صبا باتری (توسعه منابع انرژی توان) "</a:t>
            </a:r>
            <a:endParaRPr lang="en-US" b="1" dirty="0"/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 fontAlgn="base"/>
            <a:r>
              <a:rPr lang="ar-SA" sz="2000" b="1" dirty="0">
                <a:cs typeface="B Nazanin" panose="00000400000000000000" pitchFamily="2" charset="-78"/>
              </a:rPr>
              <a:t>برگزاری کارگاه آشنایی با سامانه نظام ایده ها و نیازها (نان) در دانشگاه بوعلی سینا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pic>
        <p:nvPicPr>
          <p:cNvPr id="21" name="Picture 20" descr="https://basu.ac.ir/documents/1487682/0/20220824_114701.jpg?t=166184299785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4" y="1122236"/>
            <a:ext cx="5756031" cy="40124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340815" y="311408"/>
            <a:ext cx="39154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3600" b="1" dirty="0">
                <a:cs typeface="B Nazanin" panose="00000400000000000000" pitchFamily="2" charset="-78"/>
              </a:rPr>
              <a:t>بازدید و برگزاری نشست از صنایع صنعتی و سازمان ها : </a:t>
            </a:r>
            <a:endParaRPr lang="en-US" sz="3600" b="1" dirty="0">
              <a:cs typeface="B Nazanin" panose="00000400000000000000" pitchFamily="2" charset="-78"/>
            </a:endParaRPr>
          </a:p>
          <a:p>
            <a:pPr algn="ctr" rtl="1" fontAlgn="base"/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1954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67680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6358598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sz="3200" b="1" dirty="0">
                <a:cs typeface="B Nazanin" panose="00000400000000000000" pitchFamily="2" charset="-78"/>
              </a:rPr>
              <a:t>مقدمه</a:t>
            </a:r>
            <a:endParaRPr lang="en-US" sz="3200" b="1" dirty="0">
              <a:cs typeface="B Nazanin" panose="00000400000000000000" pitchFamily="2" charset="-78"/>
            </a:endParaRPr>
          </a:p>
          <a:p>
            <a:pPr algn="just" rtl="1" fontAlgn="base"/>
            <a:r>
              <a:rPr lang="ar-SA" sz="2000" b="1" dirty="0">
                <a:cs typeface="B Nazanin" panose="00000400000000000000" pitchFamily="2" charset="-78"/>
              </a:rPr>
              <a:t> این مرکز به عنوان زیر مجموعه ای از معاونت پژوهشی و فناوری دانشگاه بوعلی‌سینا راه اندازی گردیده است. این مرکز در راستای تسهیل و ارتقاء ارتباط دانشگاهیان با صنعت و جامعه به منظور نیل به خودکفایی، رفع نیازهای صنعت و جامعه و افزایش توانمندیهای دانشجویان و فارغ‌التحصیلان در راستای نیازهای جامعه گام بر میدارد.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 fontAlgn="base"/>
            <a:r>
              <a:rPr lang="ar-SA" b="1" dirty="0">
                <a:cs typeface="B Nazanin" panose="00000400000000000000" pitchFamily="2" charset="-78"/>
              </a:rPr>
              <a:t> </a:t>
            </a:r>
            <a:endParaRPr lang="en-US" b="1" dirty="0">
              <a:cs typeface="B Nazanin" panose="00000400000000000000" pitchFamily="2" charset="-78"/>
            </a:endParaRPr>
          </a:p>
          <a:p>
            <a:pPr algn="r" rtl="1" fontAlgn="base"/>
            <a:r>
              <a:rPr lang="ar-SA" sz="1600" dirty="0">
                <a:solidFill>
                  <a:schemeClr val="tx1"/>
                </a:solidFill>
                <a:cs typeface="B Nazanin" panose="00000400000000000000" pitchFamily="2" charset="-78"/>
              </a:rPr>
              <a:t> 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 fontAlgn="base"/>
            <a:r>
              <a:rPr lang="ar-SA" sz="1600" dirty="0">
                <a:solidFill>
                  <a:schemeClr val="tx1"/>
                </a:solidFill>
                <a:cs typeface="B Nazanin" panose="00000400000000000000" pitchFamily="2" charset="-78"/>
              </a:rPr>
              <a:t> 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86927" y="2378931"/>
            <a:ext cx="2353298" cy="984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15822" y="2436819"/>
            <a:ext cx="576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مقدمه</a:t>
            </a:r>
            <a:endParaRPr lang="en-US" sz="48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27649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b="1" dirty="0" smtClean="0"/>
              <a:t>آقای </a:t>
            </a:r>
            <a:r>
              <a:rPr lang="ar-SA" b="1" dirty="0"/>
              <a:t>مهندس گرشاسبی مدیر عامل و آقای دکتر رضویان، مدیر تحقیقات و توسعه و شرکت سیمان هگمتان از معاونت پژوهشی دانشگاه بوعلی سینا</a:t>
            </a:r>
            <a:endParaRPr lang="en-US" b="1" dirty="0"/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از "شرکت سیمان هگمتان"</a:t>
            </a:r>
            <a:r>
              <a:rPr lang="en-US" b="1" dirty="0"/>
              <a:t> :</a:t>
            </a:r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یک روزه از "شرکت صبا باتری (توسعه منابع انرژی توان) "</a:t>
            </a:r>
            <a:endParaRPr lang="en-US" b="1" dirty="0"/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2000" b="1" dirty="0">
                <a:cs typeface="B Nazanin" panose="00000400000000000000" pitchFamily="2" charset="-78"/>
              </a:rPr>
              <a:t>بازدید جناب آقای مهندس گرشاسبی مدیر عامل و آقای دکتر رضویان، مدیر تحقیقات و توسعه و شرکت سیمان هگمتان از معاونت پژوهشی دانشگاه بوعلی سینا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69597"/>
            <a:ext cx="42009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3600" b="1" dirty="0" smtClean="0">
                <a:cs typeface="B Nazanin" panose="00000400000000000000" pitchFamily="2" charset="-78"/>
              </a:rPr>
              <a:t>بازدید و برگزاری نشست از صنایع صنعتی و سازمان ها : </a:t>
            </a:r>
            <a:endParaRPr lang="en-US" sz="3600" b="1" dirty="0" smtClean="0">
              <a:cs typeface="B Nazanin" panose="00000400000000000000" pitchFamily="2" charset="-78"/>
            </a:endParaRPr>
          </a:p>
          <a:p>
            <a:pPr algn="ctr" rtl="1" fontAlgn="base"/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5" name="Picture 14" descr="https://basu.ac.ir/documents/1487682/0/11ac28c1-5e1d-4dad-aff9-845f1128c0a6-1.jpg?t=166184203724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64" y="821592"/>
            <a:ext cx="4901272" cy="45944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8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b="1" dirty="0" smtClean="0"/>
              <a:t>آقای </a:t>
            </a:r>
            <a:r>
              <a:rPr lang="ar-SA" b="1" dirty="0"/>
              <a:t>مهندس گرشاسبی مدیر عامل و آقای دکتر رضویان، مدیر تحقیقات و توسعه و شرکت سیمان هگمتان از معاونت پژوهشی دانشگاه بوعلی سینا</a:t>
            </a:r>
            <a:endParaRPr lang="en-US" b="1" dirty="0"/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از "شرکت سیمان هگمتان"</a:t>
            </a:r>
            <a:r>
              <a:rPr lang="en-US" b="1" dirty="0"/>
              <a:t> :</a:t>
            </a:r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یک روزه از "شرکت صبا باتری (توسعه منابع انرژی توان) "</a:t>
            </a:r>
            <a:endParaRPr lang="en-US" b="1" dirty="0"/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b="1" dirty="0">
                <a:cs typeface="B Nazanin" panose="00000400000000000000" pitchFamily="2" charset="-78"/>
              </a:rPr>
              <a:t>بازدید از "شرکت سیمان </a:t>
            </a:r>
            <a:r>
              <a:rPr lang="fa-IR" sz="2000" b="1" dirty="0" smtClean="0">
                <a:cs typeface="B Nazanin" panose="00000400000000000000" pitchFamily="2" charset="-78"/>
              </a:rPr>
              <a:t>هگمتان"</a:t>
            </a:r>
            <a:r>
              <a:rPr lang="en-US" sz="2000" b="1" dirty="0" smtClean="0">
                <a:cs typeface="B Nazanin" panose="00000400000000000000" pitchFamily="2" charset="-78"/>
              </a:rPr>
              <a:t> :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69597"/>
            <a:ext cx="42009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3600" b="1" dirty="0">
                <a:cs typeface="B Nazanin" panose="00000400000000000000" pitchFamily="2" charset="-78"/>
              </a:rPr>
              <a:t>بازدید و برگزاری نشست از صنایع صنعتی و سازمان ها : </a:t>
            </a:r>
            <a:endParaRPr lang="en-US" sz="3600" b="1" dirty="0">
              <a:cs typeface="B Nazanin" panose="00000400000000000000" pitchFamily="2" charset="-78"/>
            </a:endParaRPr>
          </a:p>
          <a:p>
            <a:pPr algn="ctr" rtl="1" fontAlgn="base"/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5" name="Picture 14" descr="C:\Users\rasa\Desktop\731b0aaa-1a21-41a2-b538-0a57aaa2f8c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8596"/>
            <a:ext cx="5727895" cy="5787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8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b="1" dirty="0" smtClean="0"/>
              <a:t>آقای </a:t>
            </a:r>
            <a:r>
              <a:rPr lang="ar-SA" b="1" dirty="0"/>
              <a:t>مهندس گرشاسبی مدیر عامل و آقای دکتر رضویان، مدیر تحقیقات و توسعه و شرکت سیمان هگمتان از معاونت پژوهشی دانشگاه بوعلی سینا</a:t>
            </a:r>
            <a:endParaRPr lang="en-US" b="1" dirty="0"/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از "شرکت سیمان هگمتان"</a:t>
            </a:r>
            <a:r>
              <a:rPr lang="en-US" b="1" dirty="0"/>
              <a:t> :</a:t>
            </a:r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یک روزه از "شرکت صبا باتری (توسعه منابع انرژی توان) "</a:t>
            </a:r>
            <a:endParaRPr lang="en-US" b="1" dirty="0"/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fa-IR" sz="2000" b="1" dirty="0">
                <a:cs typeface="B Nazanin" panose="00000400000000000000" pitchFamily="2" charset="-78"/>
              </a:rPr>
              <a:t>بازدید یک روزه از "شرکت صبا باتری (توسعه منابع انرژی توان) "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69597"/>
            <a:ext cx="42009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3600" b="1" dirty="0"/>
              <a:t>بازدید و برگزاری نشست از صنایع صنعتی و سازمان ها : </a:t>
            </a:r>
            <a:endParaRPr lang="en-US" sz="3600" b="1" dirty="0"/>
          </a:p>
          <a:p>
            <a:pPr algn="ctr" rtl="1" fontAlgn="base"/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5" name="Picture 14" descr="C:\Users\rasa\Desktop\user-232-1554896010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763" y="1603253"/>
            <a:ext cx="2601289" cy="3107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83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35458" y="1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b="1" dirty="0" smtClean="0"/>
              <a:t>آقای </a:t>
            </a:r>
            <a:r>
              <a:rPr lang="ar-SA" b="1" dirty="0"/>
              <a:t>مهندس گرشاسبی مدیر عامل و آقای دکتر رضویان، مدیر تحقیقات و توسعه و شرکت سیمان هگمتان از معاونت پژوهشی دانشگاه بوعلی سینا</a:t>
            </a:r>
            <a:endParaRPr lang="en-US" b="1" dirty="0"/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از "شرکت سیمان هگمتان"</a:t>
            </a:r>
            <a:r>
              <a:rPr lang="en-US" b="1" dirty="0"/>
              <a:t> :</a:t>
            </a:r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یک روزه از "شرکت صبا باتری (توسعه منابع انرژی توان) "</a:t>
            </a:r>
            <a:endParaRPr lang="en-US" b="1" dirty="0"/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بازدید اداره کل میراث فرهنگی، گردشگری و صنایع دستی استان همدان</a:t>
            </a:r>
            <a:endParaRPr lang="en-US" sz="20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69597"/>
            <a:ext cx="42009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3600" b="1" dirty="0"/>
              <a:t>بازدید و برگزاری نشست از صنایع صنعتی و سازمان ها : </a:t>
            </a:r>
            <a:endParaRPr lang="en-US" sz="3600" b="1" dirty="0"/>
          </a:p>
          <a:p>
            <a:pPr algn="ctr" rtl="1" fontAlgn="base"/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9" name="Picture 18" descr="C:\Users\rasa\Downloads\20220510_10471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2" y="1194618"/>
            <a:ext cx="5124450" cy="4589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775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b="1" dirty="0" smtClean="0"/>
              <a:t>آقای </a:t>
            </a:r>
            <a:r>
              <a:rPr lang="ar-SA" b="1" dirty="0"/>
              <a:t>مهندس گرشاسبی مدیر عامل و آقای دکتر رضویان، مدیر تحقیقات و توسعه و شرکت سیمان هگمتان از معاونت پژوهشی دانشگاه بوعلی سینا</a:t>
            </a:r>
            <a:endParaRPr lang="en-US" b="1" dirty="0"/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از "شرکت سیمان هگمتان"</a:t>
            </a:r>
            <a:r>
              <a:rPr lang="en-US" b="1" dirty="0"/>
              <a:t> :</a:t>
            </a:r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یک روزه از "شرکت صبا باتری (توسعه منابع انرژی توان) "</a:t>
            </a:r>
            <a:endParaRPr lang="en-US" b="1" dirty="0"/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cs typeface="B Nazanin" panose="00000400000000000000" pitchFamily="2" charset="-78"/>
              </a:rPr>
              <a:t>برگزاری کارگاه آشنایی با سامانه نظام ایده ها و نیازها (نان) در دانشگاه سید جمال الدین اسدآبادی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ctr" rtl="1"/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69597"/>
            <a:ext cx="42009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3600" b="1" dirty="0">
                <a:cs typeface="B Nazanin" panose="00000400000000000000" pitchFamily="2" charset="-78"/>
              </a:rPr>
              <a:t>بازدید و برگزاری نشست از صنایع صنعتی و سازمان ها : </a:t>
            </a:r>
            <a:endParaRPr lang="en-US" sz="3600" b="1" dirty="0">
              <a:cs typeface="B Nazanin" panose="00000400000000000000" pitchFamily="2" charset="-78"/>
            </a:endParaRPr>
          </a:p>
          <a:p>
            <a:pPr algn="ctr" rtl="1" fontAlgn="base"/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6" name="Picture 15" descr="C:\Users\rasa\Downloads\20221001_10263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5" y="649846"/>
            <a:ext cx="5634990" cy="5005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775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b="1" dirty="0" smtClean="0"/>
              <a:t>آقای </a:t>
            </a:r>
            <a:r>
              <a:rPr lang="ar-SA" b="1" dirty="0"/>
              <a:t>مهندس گرشاسبی مدیر عامل و آقای دکتر رضویان، مدیر تحقیقات و توسعه و شرکت سیمان هگمتان از معاونت پژوهشی دانشگاه بوعلی سینا</a:t>
            </a:r>
            <a:endParaRPr lang="en-US" b="1" dirty="0"/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از "شرکت سیمان هگمتان"</a:t>
            </a:r>
            <a:r>
              <a:rPr lang="en-US" b="1" dirty="0"/>
              <a:t> :</a:t>
            </a:r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یک روزه از "شرکت صبا باتری (توسعه منابع انرژی توان) "</a:t>
            </a:r>
            <a:endParaRPr lang="en-US" b="1" dirty="0"/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000" b="1" dirty="0">
                <a:cs typeface="B Nazanin" panose="00000400000000000000" pitchFamily="2" charset="-78"/>
              </a:rPr>
              <a:t>بازدید از مجتمع دانش بنیان الوان ثابت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ctr" rtl="1"/>
            <a:endParaRPr lang="en-US" sz="2000" b="1" dirty="0">
              <a:cs typeface="B Nazanin" panose="000004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269597"/>
            <a:ext cx="42009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3600" b="1" dirty="0" smtClean="0">
                <a:cs typeface="B Nazanin" panose="00000400000000000000" pitchFamily="2" charset="-78"/>
              </a:rPr>
              <a:t>بازدید و برگزاری نشست از صنایع صنعتی و سازمان ها : 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5" name="Picture 14" descr="C:\Users\rasa\Downloads\IMG-20220703-WA0012 (1)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37" y="680024"/>
            <a:ext cx="4881489" cy="5383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2955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b="1" dirty="0" smtClean="0"/>
              <a:t>آقای </a:t>
            </a:r>
            <a:r>
              <a:rPr lang="ar-SA" b="1" dirty="0"/>
              <a:t>مهندس گرشاسبی مدیر عامل و آقای دکتر رضویان، مدیر تحقیقات و توسعه و شرکت سیمان هگمتان از معاونت پژوهشی دانشگاه بوعلی سینا</a:t>
            </a:r>
            <a:endParaRPr lang="en-US" b="1" dirty="0"/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از "شرکت سیمان هگمتان"</a:t>
            </a:r>
            <a:r>
              <a:rPr lang="en-US" b="1" dirty="0"/>
              <a:t> :</a:t>
            </a:r>
          </a:p>
          <a:p>
            <a:pPr algn="r" rtl="1" fontAlgn="base"/>
            <a:endParaRPr lang="en-US" dirty="0" smtClean="0">
              <a:solidFill>
                <a:srgbClr val="002060"/>
              </a:solidFill>
            </a:endParaRPr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  <a:p>
            <a:pPr algn="r" rtl="1" fontAlgn="base"/>
            <a:r>
              <a:rPr lang="fa-IR" b="1" dirty="0"/>
              <a:t>بازدید یک روزه از "شرکت صبا باتری (توسعه منابع انرژی توان) "</a:t>
            </a:r>
            <a:endParaRPr lang="en-US" b="1" dirty="0"/>
          </a:p>
          <a:p>
            <a:pPr algn="r" rtl="1" fontAlgn="base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/>
            <a:r>
              <a:rPr lang="ar-SA" sz="2400" dirty="0">
                <a:cs typeface="B Nazanin" panose="00000400000000000000" pitchFamily="2" charset="-78"/>
              </a:rPr>
              <a:t>لینکدین در واقع یک شبکه اجتماعی حرفه ای است که برای بهبود کارهای پژوهشی مختلف و آشنا کردن </a:t>
            </a:r>
            <a:r>
              <a:rPr lang="fa-IR" sz="2400" dirty="0">
                <a:cs typeface="B Nazanin" panose="00000400000000000000" pitchFamily="2" charset="-78"/>
              </a:rPr>
              <a:t> دانشجویان و صنعتگران </a:t>
            </a:r>
            <a:r>
              <a:rPr lang="ar-SA" sz="2400" dirty="0">
                <a:cs typeface="B Nazanin" panose="00000400000000000000" pitchFamily="2" charset="-78"/>
              </a:rPr>
              <a:t>با مجموعه فعالیت های دفتر ارتباط با صنعت دانشگاه ایجاد شده است. با این حال، استفاده از لینکدین تنها به این موضوع محدود نمی شود و کاربران این شبکه اجتماعی می توانند از طریق آن، با افراد دیگری که در حوزه کاری شان فعالیت می کنند، آشنا شوند و با آن ها ارتباط برقرار کنند</a:t>
            </a:r>
            <a:r>
              <a:rPr lang="en-US" sz="2400" dirty="0">
                <a:cs typeface="B Nazanin" panose="00000400000000000000" pitchFamily="2" charset="-78"/>
              </a:rPr>
              <a:t>.</a:t>
            </a:r>
          </a:p>
          <a:p>
            <a:pPr algn="just" rtl="1"/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43114" y="1211480"/>
            <a:ext cx="42009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2800" b="1" dirty="0">
                <a:cs typeface="B Nazanin" panose="00000400000000000000" pitchFamily="2" charset="-78"/>
              </a:rPr>
              <a:t>ساخت حساب کاربری </a:t>
            </a:r>
            <a:r>
              <a:rPr lang="ar-SA" sz="2800" b="1" dirty="0" smtClean="0">
                <a:cs typeface="B Nazanin" panose="00000400000000000000" pitchFamily="2" charset="-78"/>
              </a:rPr>
              <a:t>لینک</a:t>
            </a:r>
            <a:r>
              <a:rPr lang="fa-IR" sz="2800" b="1" dirty="0" smtClean="0">
                <a:cs typeface="B Nazanin" panose="00000400000000000000" pitchFamily="2" charset="-78"/>
              </a:rPr>
              <a:t> دین</a:t>
            </a:r>
            <a:r>
              <a:rPr lang="ar-SA" sz="2800" b="1" dirty="0" smtClean="0">
                <a:cs typeface="B Nazanin" panose="00000400000000000000" pitchFamily="2" charset="-78"/>
              </a:rPr>
              <a:t> </a:t>
            </a:r>
            <a:r>
              <a:rPr lang="ar-SA" sz="2800" b="1" dirty="0">
                <a:cs typeface="B Nazanin" panose="00000400000000000000" pitchFamily="2" charset="-78"/>
              </a:rPr>
              <a:t>دفتر ارتباط با صنعت وجامعه </a:t>
            </a:r>
            <a:r>
              <a:rPr lang="ar-SA" sz="2800" b="1" dirty="0" smtClean="0">
                <a:cs typeface="B Nazanin" panose="00000400000000000000" pitchFamily="2" charset="-78"/>
              </a:rPr>
              <a:t>:</a:t>
            </a:r>
            <a:endParaRPr lang="en-US" sz="2800" dirty="0">
              <a:cs typeface="B Nazanin" panose="00000400000000000000" pitchFamily="2" charset="-78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6"/>
          <a:stretch>
            <a:fillRect/>
          </a:stretch>
        </p:blipFill>
        <p:spPr>
          <a:xfrm>
            <a:off x="211015" y="583705"/>
            <a:ext cx="5697415" cy="52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67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rtl="1" fontAlgn="base"/>
            <a:r>
              <a:rPr lang="ar-SA" b="1" dirty="0" smtClean="0"/>
              <a:t> </a:t>
            </a:r>
            <a:endParaRPr lang="en-US" dirty="0" smtClean="0"/>
          </a:p>
          <a:p>
            <a:pPr rtl="1" fontAlgn="base"/>
            <a:r>
              <a:rPr lang="ar-SA" b="1" dirty="0" smtClean="0"/>
              <a:t>کارگاه های آموزشی و کار آموزی: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 fontAlgn="base"/>
            <a:r>
              <a:rPr lang="ar-SA" sz="2000" b="1" dirty="0">
                <a:cs typeface="B Nazanin" panose="00000400000000000000" pitchFamily="2" charset="-78"/>
              </a:rPr>
              <a:t>شاخه دانشجویی انجمن مهندسان برق و الکترونیک  با همت مدیر دفتر ارتباط با صنعت و جامعه دانشگاه، جناب آقای دکتر محمدمهدی شهبازی،  هیأت علمی گروه رشته مهندسی برق، و پیگیری کارشناس دفتر ارتباط با صنعت دانشگاه، آقای مهندس سجاد محمدی در دانشگاه راه‌اندازی شد</a:t>
            </a:r>
            <a:r>
              <a:rPr lang="en-US" sz="2000" b="1" dirty="0">
                <a:cs typeface="B Nazanin" panose="00000400000000000000" pitchFamily="2" charset="-78"/>
              </a:rPr>
              <a:t>.</a:t>
            </a:r>
            <a:r>
              <a:rPr lang="ar-SA" sz="2000" b="1" dirty="0">
                <a:cs typeface="B Nazanin" panose="00000400000000000000" pitchFamily="2" charset="-78"/>
              </a:rPr>
              <a:t> در حال حاضر دکتر محمدمهدی شهبازی استاد مشاور و سجاد محمدی رئیس شاخه دانشجویی </a:t>
            </a:r>
            <a:r>
              <a:rPr lang="en-US" sz="2000" b="1" dirty="0">
                <a:cs typeface="B Nazanin" panose="00000400000000000000" pitchFamily="2" charset="-78"/>
              </a:rPr>
              <a:t>IEEE </a:t>
            </a:r>
            <a:r>
              <a:rPr lang="ar-SA" sz="2000" b="1" dirty="0">
                <a:cs typeface="B Nazanin" panose="00000400000000000000" pitchFamily="2" charset="-78"/>
              </a:rPr>
              <a:t> هستند. </a:t>
            </a:r>
            <a:endParaRPr lang="en-US" sz="2000" b="1" dirty="0">
              <a:cs typeface="B Nazanin" panose="00000400000000000000" pitchFamily="2" charset="-78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82137163"/>
              </p:ext>
            </p:extLst>
          </p:nvPr>
        </p:nvGraphicFramePr>
        <p:xfrm>
          <a:off x="113480" y="320998"/>
          <a:ext cx="5790382" cy="621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0" name="Picture 19" descr="IEEE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407887"/>
            <a:ext cx="4470448" cy="270118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ounded Rectangle 15"/>
          <p:cNvSpPr/>
          <p:nvPr/>
        </p:nvSpPr>
        <p:spPr>
          <a:xfrm>
            <a:off x="6180519" y="281957"/>
            <a:ext cx="4197195" cy="230197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450316" y="49306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000" b="1" dirty="0" smtClean="0">
                <a:cs typeface="B Nazanin" panose="00000400000000000000" pitchFamily="2" charset="-78"/>
              </a:rPr>
              <a:t>راه‌اندازی </a:t>
            </a:r>
            <a:r>
              <a:rPr lang="ar-SA" sz="4000" b="1" dirty="0">
                <a:cs typeface="B Nazanin" panose="00000400000000000000" pitchFamily="2" charset="-78"/>
              </a:rPr>
              <a:t>شاخه دانشجویی</a:t>
            </a:r>
            <a:r>
              <a:rPr lang="en-US" sz="4000" b="1" dirty="0">
                <a:cs typeface="B Nazanin" panose="00000400000000000000" pitchFamily="2" charset="-78"/>
              </a:rPr>
              <a:t> IEEE </a:t>
            </a:r>
            <a:r>
              <a:rPr lang="ar-SA" sz="4000" b="1" dirty="0">
                <a:cs typeface="B Nazanin" panose="00000400000000000000" pitchFamily="2" charset="-78"/>
              </a:rPr>
              <a:t>در دانشگاه بوعلی سینا</a:t>
            </a:r>
            <a:endParaRPr lang="en-US" sz="4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2437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67680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0" y="0"/>
            <a:ext cx="6358598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sz="2800" b="1" dirty="0">
                <a:cs typeface="B Nazanin" panose="00000400000000000000" pitchFamily="2" charset="-78"/>
              </a:rPr>
              <a:t>ماموریت</a:t>
            </a:r>
            <a:endParaRPr lang="en-US" sz="2800" b="1" dirty="0">
              <a:cs typeface="B Nazanin" panose="00000400000000000000" pitchFamily="2" charset="-78"/>
            </a:endParaRPr>
          </a:p>
          <a:p>
            <a:pPr marL="342900" lvl="0" indent="-342900" algn="r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ارتقاء دستاوردهای علمی و فناوری و ارتباط با صنایع و همچنین جامعه و به منظور نیل به خودکفایی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342900" lvl="0" indent="-342900" algn="r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تقویت و بارور کردن بنیه دانش در زمینه نیازهای صنعت و جامعه </a:t>
            </a:r>
            <a:r>
              <a:rPr lang="ar-SA" b="1" dirty="0">
                <a:cs typeface="B Nazanin" panose="00000400000000000000" pitchFamily="2" charset="-78"/>
              </a:rPr>
              <a:t> </a:t>
            </a:r>
            <a:endParaRPr lang="en-US" b="1" dirty="0">
              <a:cs typeface="B Nazanin" panose="00000400000000000000" pitchFamily="2" charset="-78"/>
            </a:endParaRPr>
          </a:p>
          <a:p>
            <a:pPr algn="r" rtl="1" fontAlgn="base"/>
            <a:r>
              <a:rPr lang="ar-SA" sz="1600" dirty="0">
                <a:solidFill>
                  <a:schemeClr val="tx1"/>
                </a:solidFill>
                <a:cs typeface="B Nazanin" panose="00000400000000000000" pitchFamily="2" charset="-78"/>
              </a:rPr>
              <a:t> 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 fontAlgn="base"/>
            <a:r>
              <a:rPr lang="ar-SA" sz="1600" dirty="0">
                <a:solidFill>
                  <a:schemeClr val="tx1"/>
                </a:solidFill>
                <a:cs typeface="B Nazanin" panose="00000400000000000000" pitchFamily="2" charset="-78"/>
              </a:rPr>
              <a:t> </a:t>
            </a:r>
            <a:endParaRPr lang="en-US" sz="16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90620" y="2649017"/>
            <a:ext cx="2353298" cy="984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74276" y="2672911"/>
            <a:ext cx="576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ماموریت</a:t>
            </a:r>
            <a:endParaRPr lang="en-US" sz="48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71430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67680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4039" y="83067"/>
            <a:ext cx="5969391" cy="6774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sz="2800" b="1" dirty="0" smtClean="0">
                <a:cs typeface="B Nazanin" panose="00000400000000000000" pitchFamily="2" charset="-78"/>
              </a:rPr>
              <a:t>اهداف</a:t>
            </a:r>
            <a:endParaRPr lang="en-US" sz="2800" b="1" dirty="0" smtClean="0">
              <a:cs typeface="B Nazanin" panose="00000400000000000000" pitchFamily="2" charset="-78"/>
            </a:endParaRPr>
          </a:p>
          <a:p>
            <a:pPr algn="r" rtl="1" fontAlgn="base"/>
            <a:endParaRPr lang="en-US" sz="2800" b="1" dirty="0">
              <a:cs typeface="B Nazanin" panose="00000400000000000000" pitchFamily="2" charset="-78"/>
            </a:endParaRPr>
          </a:p>
          <a:p>
            <a:pPr lvl="0" indent="-285750" algn="just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استفاده از توانایی ها و پتانسیل دانشگاه برای رفع نیازهای پژوهش و فناوری صنعت و جامعه و ارائه خدمات مشاوره ای به دستگاه های اجرایی و صنایع </a:t>
            </a:r>
            <a:r>
              <a:rPr lang="ar-SA" sz="2000" b="1" dirty="0" smtClean="0">
                <a:cs typeface="B Nazanin" panose="00000400000000000000" pitchFamily="2" charset="-78"/>
              </a:rPr>
              <a:t>کشور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lvl="0" indent="-285750" algn="just" rtl="1" fontAlgn="base">
              <a:buFont typeface="Arial" panose="020B0604020202020204" pitchFamily="34" charset="0"/>
              <a:buChar char="•"/>
            </a:pPr>
            <a:endParaRPr lang="en-US" sz="2000" b="1" dirty="0">
              <a:cs typeface="B Nazanin" panose="00000400000000000000" pitchFamily="2" charset="-78"/>
            </a:endParaRPr>
          </a:p>
          <a:p>
            <a:pPr lvl="0" indent="-285750" algn="just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ایجاد زمینه های لازم جهت تولید و رشد علم و فناوری مورد نیاز کشور با انجام پژوهش های تقاضا محور، مشتری گرا و اثربخش در جامعه و صنعت با در نظرگیری اهداف </a:t>
            </a:r>
            <a:r>
              <a:rPr lang="ar-SA" sz="2000" b="1" dirty="0" smtClean="0">
                <a:cs typeface="B Nazanin" panose="00000400000000000000" pitchFamily="2" charset="-78"/>
              </a:rPr>
              <a:t>ملی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lvl="0" indent="-285750" algn="just" rtl="1" fontAlgn="base">
              <a:buFont typeface="Arial" panose="020B0604020202020204" pitchFamily="34" charset="0"/>
              <a:buChar char="•"/>
            </a:pPr>
            <a:endParaRPr lang="en-US" sz="2000" b="1" dirty="0">
              <a:cs typeface="B Nazanin" panose="00000400000000000000" pitchFamily="2" charset="-78"/>
            </a:endParaRPr>
          </a:p>
          <a:p>
            <a:pPr lvl="0" indent="-285750" algn="just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ارتقاء کمی و کیفی ارتباط دانشگاه با </a:t>
            </a:r>
            <a:r>
              <a:rPr lang="ar-SA" sz="2000" b="1" dirty="0" smtClean="0">
                <a:cs typeface="B Nazanin" panose="00000400000000000000" pitchFamily="2" charset="-78"/>
              </a:rPr>
              <a:t>مراکز </a:t>
            </a:r>
            <a:r>
              <a:rPr lang="ar-SA" sz="2000" b="1" dirty="0">
                <a:cs typeface="B Nazanin" panose="00000400000000000000" pitchFamily="2" charset="-78"/>
              </a:rPr>
              <a:t>اقتصادی و صنایع در سطوح بین‌المللی، ملی و </a:t>
            </a:r>
            <a:r>
              <a:rPr lang="ar-SA" sz="2000" b="1" dirty="0" smtClean="0">
                <a:cs typeface="B Nazanin" panose="00000400000000000000" pitchFamily="2" charset="-78"/>
              </a:rPr>
              <a:t>استانی</a:t>
            </a:r>
            <a:endParaRPr lang="en-US" sz="2000" b="1" dirty="0" smtClean="0">
              <a:cs typeface="B Nazanin" panose="00000400000000000000" pitchFamily="2" charset="-78"/>
            </a:endParaRPr>
          </a:p>
          <a:p>
            <a:pPr lvl="0" indent="-285750" algn="just" rtl="1" fontAlgn="base">
              <a:buFont typeface="Arial" panose="020B0604020202020204" pitchFamily="34" charset="0"/>
              <a:buChar char="•"/>
            </a:pPr>
            <a:endParaRPr lang="en-US" sz="2000" b="1" dirty="0">
              <a:cs typeface="B Nazanin" panose="00000400000000000000" pitchFamily="2" charset="-78"/>
            </a:endParaRPr>
          </a:p>
          <a:p>
            <a:pPr lvl="0" indent="-285750" algn="just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قانونمند کردن نحوه ارتباط دانشگاهیان با مراکز خارج از دانشگاه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 fontAlgn="base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86927" y="2378931"/>
            <a:ext cx="2353298" cy="984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15822" y="2461245"/>
            <a:ext cx="576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اهداف</a:t>
            </a:r>
            <a:endParaRPr lang="en-US" sz="48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30770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67680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26609" y="126609"/>
            <a:ext cx="5969391" cy="6637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r>
              <a:rPr lang="ar-SA" sz="2600" b="1" dirty="0">
                <a:cs typeface="B Nazanin" panose="00000400000000000000" pitchFamily="2" charset="-78"/>
              </a:rPr>
              <a:t>راهبردها</a:t>
            </a:r>
            <a:endParaRPr lang="en-US" sz="2600" dirty="0">
              <a:cs typeface="B Nazanin" panose="00000400000000000000" pitchFamily="2" charset="-78"/>
            </a:endParaRPr>
          </a:p>
          <a:p>
            <a:pPr marL="285750" lvl="0" indent="-285750" algn="r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ترویج و تسهیل ارتباط بین اساتید و دانشجویان با صنایع و سازمان‌ها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285750" lvl="0" indent="-285750" algn="r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ایجاد مشوق‌هایی در جهت ترغیب دانشگاهیان به همکاری با صنایع و سازمانها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285750" lvl="0" indent="-285750" algn="r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معرفی تواناییها و پتانسیل‌های دانشگاه با صنایع و سازمان‌ها در برطرف نمودن مشکلات آنها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285750" lvl="0" indent="-285750" algn="r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حضور فعال در نمایشگاه های تحقیقاتی با هدف ارائه طرح های تحقیقاتی منتخب دانشگاه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285750" lvl="0" indent="-285750" algn="r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برگزاری نشست­های مشترک بین اعضا هیئت علمی و مدیران صنایع، مسئولین سازمان­ها </a:t>
            </a:r>
            <a:r>
              <a:rPr lang="ar-SA" sz="2000" b="1" dirty="0" smtClean="0">
                <a:cs typeface="B Nazanin" panose="00000400000000000000" pitchFamily="2" charset="-78"/>
              </a:rPr>
              <a:t>و </a:t>
            </a:r>
            <a:r>
              <a:rPr lang="ar-SA" sz="2000" b="1" dirty="0">
                <a:cs typeface="B Nazanin" panose="00000400000000000000" pitchFamily="2" charset="-78"/>
              </a:rPr>
              <a:t>هیاًت مدیره­های شهرک­های صنعتی و کشاورزی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285750" lvl="0" indent="-285750" algn="r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برقراری ارتباط موثر با صنایع برای جذب پروژه­های صنعتی، ارتقای کارآموزی و کمک به اجرای قانون استفاده حداکثر از توان فنی و مهندسی و لایحه خرید دانش فنی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285750" lvl="0" indent="-285750" algn="r" rtl="1" fontAlgn="base">
              <a:buFont typeface="Arial" panose="020B0604020202020204" pitchFamily="34" charset="0"/>
              <a:buChar char="•"/>
            </a:pPr>
            <a:r>
              <a:rPr lang="ar-SA" sz="2000" b="1" dirty="0">
                <a:cs typeface="B Nazanin" panose="00000400000000000000" pitchFamily="2" charset="-78"/>
              </a:rPr>
              <a:t>ایجاد تسهیلات و در امر بهره­گیری مراکز صنعتی از امکانات دانشگاه و بالعکس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 fontAlgn="base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186927" y="2378931"/>
            <a:ext cx="2353298" cy="984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22332" y="2436819"/>
            <a:ext cx="5769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>
                <a:solidFill>
                  <a:srgbClr val="002060"/>
                </a:solidFill>
                <a:cs typeface="B Nazanin" panose="00000400000000000000" pitchFamily="2" charset="-78"/>
              </a:rPr>
              <a:t>راهبردها</a:t>
            </a:r>
            <a:endParaRPr lang="en-US" sz="48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564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31852" y="-1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 fontAlgn="base"/>
            <a:r>
              <a:rPr lang="ar-SA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در راستای ارتقاء دستاوردهای علمی و فناوری و ارتباط با صنایع مهم کشور و به منظور نیل به خودکفایی، امور قراردادهای مدیریت ارتباط با صنعت دانشگاه مشغول به فعالیت می باشد. از جمله فعالیت ها، می توان به انعقاد قراردادهای تحقیقاتی و صنعتی، انعقاد تفاهم نامه با سازمان های مختلف، ارسال گزارش پروژه ها، ،انجام کلیه مکاتبات با صنعت، صدور انواع ضمانت نامه، جلسات فنی و تخصصی در راستای تحقق طرح های صنعتی، کنترل پروژه ­ها، نظارت بر حسن اجرای قراردادها، حسابداری مالی قراردادها و مدیریت پروژه های کلان ملی، پروژه های دفاعی، ریاست جمهوری و وزارت علوم تحقیقات و فناوری، صدور گواهی اتمام قراردادها اشاره کرد. بخش امور قرادادها پیشنهادات پروژه ها را به صنایع و سازمان های مرتبط ارسال می نماید و در صورت پذیرش پروپوزال­‌ها، قرارداد صنعتی فی مابین معاونت پژوهش و فناوری دانشگاه (مجری) و صنعت (کارفرما) منعقد می­شود.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26329" y="2378931"/>
            <a:ext cx="4560648" cy="984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48565" y="2410945"/>
            <a:ext cx="463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>
                <a:solidFill>
                  <a:srgbClr val="002060"/>
                </a:solidFill>
                <a:cs typeface="B Nazanin" panose="00000400000000000000" pitchFamily="2" charset="-78"/>
              </a:rPr>
              <a:t>قراردادهای </a:t>
            </a:r>
            <a:r>
              <a:rPr lang="fa-IR" sz="4800" b="1" dirty="0">
                <a:solidFill>
                  <a:srgbClr val="002060"/>
                </a:solidFill>
                <a:cs typeface="B Nazanin" panose="00000400000000000000" pitchFamily="2" charset="-78"/>
              </a:rPr>
              <a:t>پژوهشی</a:t>
            </a:r>
            <a:endParaRPr lang="en-US" sz="48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5649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31852" y="-1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 fontAlgn="base"/>
            <a:r>
              <a:rPr lang="ar-SA" b="1" dirty="0">
                <a:cs typeface="B Nazanin" panose="00000400000000000000" pitchFamily="2" charset="-78"/>
              </a:rPr>
              <a:t>در بحث قراردادهای پژوهشی لازم به ذکر است که در سال </a:t>
            </a:r>
            <a:r>
              <a:rPr lang="en-US" b="1" dirty="0">
                <a:cs typeface="B Nazanin" panose="00000400000000000000" pitchFamily="2" charset="-78"/>
              </a:rPr>
              <a:t>1401</a:t>
            </a:r>
            <a:r>
              <a:rPr lang="ar-SA" b="1" dirty="0">
                <a:cs typeface="B Nazanin" panose="00000400000000000000" pitchFamily="2" charset="-78"/>
              </a:rPr>
              <a:t> با همکاری دفتر ارتباط با </a:t>
            </a:r>
            <a:r>
              <a:rPr lang="ar-SA" b="1" dirty="0" smtClean="0">
                <a:cs typeface="B Nazanin" panose="00000400000000000000" pitchFamily="2" charset="-78"/>
              </a:rPr>
              <a:t>جامعه </a:t>
            </a:r>
            <a:r>
              <a:rPr lang="ar-SA" b="1" dirty="0">
                <a:cs typeface="B Nazanin" panose="00000400000000000000" pitchFamily="2" charset="-78"/>
              </a:rPr>
              <a:t>و صنعت در راستای افزایش ارتباط با جامعه و صنعت تعداد 21 قرار داد (</a:t>
            </a:r>
            <a:r>
              <a:rPr lang="fa-IR" b="1" dirty="0">
                <a:cs typeface="B Nazanin" panose="00000400000000000000" pitchFamily="2" charset="-78"/>
              </a:rPr>
              <a:t>یازده</a:t>
            </a:r>
            <a:r>
              <a:rPr lang="ar-SA" b="1" dirty="0">
                <a:cs typeface="B Nazanin" panose="00000400000000000000" pitchFamily="2" charset="-78"/>
              </a:rPr>
              <a:t> قرار داد با بخش خصوصی و ده قرار داد بخش دولتی) به مبلغ </a:t>
            </a:r>
            <a:r>
              <a:rPr lang="fa-IR" b="1" dirty="0" smtClean="0">
                <a:cs typeface="B Nazanin" panose="00000400000000000000" pitchFamily="2" charset="-78"/>
              </a:rPr>
              <a:t> 60/000/000/000 </a:t>
            </a:r>
            <a:r>
              <a:rPr lang="ar-SA" b="1" dirty="0" smtClean="0">
                <a:cs typeface="B Nazanin" panose="00000400000000000000" pitchFamily="2" charset="-78"/>
              </a:rPr>
              <a:t>معادل </a:t>
            </a:r>
            <a:r>
              <a:rPr lang="ar-SA" b="1" dirty="0">
                <a:cs typeface="B Nazanin" panose="00000400000000000000" pitchFamily="2" charset="-78"/>
              </a:rPr>
              <a:t>شصت میلیارد </a:t>
            </a:r>
            <a:r>
              <a:rPr lang="ar-SA" b="1" dirty="0" smtClean="0">
                <a:cs typeface="B Nazanin" panose="00000400000000000000" pitchFamily="2" charset="-78"/>
              </a:rPr>
              <a:t>میلیون </a:t>
            </a:r>
            <a:r>
              <a:rPr lang="ar-SA" b="1" dirty="0">
                <a:cs typeface="B Nazanin" panose="00000400000000000000" pitchFamily="2" charset="-78"/>
              </a:rPr>
              <a:t>ریال منعقد شده است. از این قراردادها، 10 قرارداد مربوط به دانشکده ی مهندسی 3 قرارداد مختصص دانشکده ی کشاورزی و 1 قرارداد مختص دانشکده ی علوم پایه و 2 قرارداد مختص دانشکده ی هنر و معماری 1 قرارداد مختص دانشکده پیرا دامپزشکی 2  قرارداد مختص دانشکده ی مهندسی کبودرآهنگ 2 قرارداد مختص دانشکده ی حسابداری رزن است .در شکل زیر تعداد </a:t>
            </a:r>
            <a:r>
              <a:rPr lang="ar-SA" b="1" dirty="0" smtClean="0">
                <a:cs typeface="B Nazanin" panose="00000400000000000000" pitchFamily="2" charset="-78"/>
              </a:rPr>
              <a:t>قراردادهای </a:t>
            </a:r>
            <a:r>
              <a:rPr lang="ar-SA" b="1" dirty="0">
                <a:cs typeface="B Nazanin" panose="00000400000000000000" pitchFamily="2" charset="-78"/>
              </a:rPr>
              <a:t>منعقد شده در </a:t>
            </a:r>
            <a:r>
              <a:rPr lang="en-US" b="1" dirty="0">
                <a:cs typeface="B Nazanin" panose="00000400000000000000" pitchFamily="2" charset="-78"/>
              </a:rPr>
              <a:t>1401</a:t>
            </a:r>
            <a:r>
              <a:rPr lang="ar-SA" b="1" dirty="0">
                <a:cs typeface="B Nazanin" panose="00000400000000000000" pitchFamily="2" charset="-78"/>
              </a:rPr>
              <a:t> تا کنون به تفکیک دانشکده‌های مختلف نمایش داده شده </a:t>
            </a:r>
            <a:r>
              <a:rPr lang="ar-SA" b="1" dirty="0" smtClean="0">
                <a:cs typeface="B Nazanin" panose="00000400000000000000" pitchFamily="2" charset="-78"/>
              </a:rPr>
              <a:t>است</a:t>
            </a:r>
            <a:endParaRPr lang="en-US" b="1" dirty="0">
              <a:cs typeface="B Nazanin" panose="00000400000000000000" pitchFamily="2" charset="-78"/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078164503"/>
              </p:ext>
            </p:extLst>
          </p:nvPr>
        </p:nvGraphicFramePr>
        <p:xfrm>
          <a:off x="160252" y="311408"/>
          <a:ext cx="5902346" cy="643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6777019" y="1300038"/>
            <a:ext cx="4560648" cy="984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38136" y="1300038"/>
            <a:ext cx="463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>
                <a:solidFill>
                  <a:srgbClr val="002060"/>
                </a:solidFill>
                <a:cs typeface="B Nazanin" panose="00000400000000000000" pitchFamily="2" charset="-78"/>
              </a:rPr>
              <a:t>قراردادهای </a:t>
            </a:r>
            <a:r>
              <a:rPr lang="fa-IR" sz="4800" b="1" dirty="0">
                <a:solidFill>
                  <a:srgbClr val="002060"/>
                </a:solidFill>
                <a:cs typeface="B Nazanin" panose="00000400000000000000" pitchFamily="2" charset="-78"/>
              </a:rPr>
              <a:t>پژوهشی</a:t>
            </a:r>
            <a:endParaRPr lang="en-US" sz="48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7400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31852" y="-1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 fontAlgn="base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62598" y="2672911"/>
            <a:ext cx="5989489" cy="4074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 fontAlgn="base"/>
            <a:r>
              <a:rPr lang="ar-SA" b="1" dirty="0">
                <a:cs typeface="B Nazanin" panose="00000400000000000000" pitchFamily="2" charset="-78"/>
              </a:rPr>
              <a:t>در بحث قراردادهای پژوهشی لازم به ذکر است که در سال </a:t>
            </a:r>
            <a:r>
              <a:rPr lang="en-US" b="1" dirty="0">
                <a:cs typeface="B Nazanin" panose="00000400000000000000" pitchFamily="2" charset="-78"/>
              </a:rPr>
              <a:t>1401</a:t>
            </a:r>
            <a:r>
              <a:rPr lang="ar-SA" b="1" dirty="0">
                <a:cs typeface="B Nazanin" panose="00000400000000000000" pitchFamily="2" charset="-78"/>
              </a:rPr>
              <a:t> با همکاری دفتر ارتباط با جامعه و صنعت در راستای افزایش ارتباط با جامعه و صنعت تعداد 21 قرار داد (</a:t>
            </a:r>
            <a:r>
              <a:rPr lang="fa-IR" b="1" dirty="0">
                <a:cs typeface="B Nazanin" panose="00000400000000000000" pitchFamily="2" charset="-78"/>
              </a:rPr>
              <a:t>یازده</a:t>
            </a:r>
            <a:r>
              <a:rPr lang="ar-SA" b="1" dirty="0">
                <a:cs typeface="B Nazanin" panose="00000400000000000000" pitchFamily="2" charset="-78"/>
              </a:rPr>
              <a:t> قرار داد با بخش خصوصی و ده قرار داد بخش دولتی) به مبلغ </a:t>
            </a:r>
            <a:r>
              <a:rPr lang="fa-IR" b="1" dirty="0">
                <a:cs typeface="B Nazanin" panose="00000400000000000000" pitchFamily="2" charset="-78"/>
              </a:rPr>
              <a:t> 60/000/000/000 </a:t>
            </a:r>
            <a:r>
              <a:rPr lang="ar-SA" b="1" dirty="0">
                <a:cs typeface="B Nazanin" panose="00000400000000000000" pitchFamily="2" charset="-78"/>
              </a:rPr>
              <a:t>معادل شصت میلیارد میلیون ریال منعقد شده است. از این قراردادها، 10 قرارداد مربوط به دانشکده ی مهندسی 3 قرارداد مختصص دانشکده ی کشاورزی و 1 قرارداد مختص دانشکده ی علوم پایه و 2 قرارداد مختص دانشکده ی هنر و معماری 1 قرارداد مختص دانشکده پیرا دامپزشکی 2  قرارداد مختص دانشکده ی مهندسی کبودرآهنگ 2 قرارداد مختص دانشکده ی حسابداری رزن است .در شکل زیر تعداد قراردادهای منعقد شده در </a:t>
            </a:r>
            <a:r>
              <a:rPr lang="en-US" b="1" dirty="0">
                <a:cs typeface="B Nazanin" panose="00000400000000000000" pitchFamily="2" charset="-78"/>
              </a:rPr>
              <a:t>1401</a:t>
            </a:r>
            <a:r>
              <a:rPr lang="ar-SA" b="1" dirty="0">
                <a:cs typeface="B Nazanin" panose="00000400000000000000" pitchFamily="2" charset="-78"/>
              </a:rPr>
              <a:t> تا کنون به تفکیک دانشکده‌های مختلف نمایش داده شده است</a:t>
            </a:r>
            <a:endParaRPr lang="en-US" b="1" dirty="0">
              <a:cs typeface="B Nazanin" panose="00000400000000000000" pitchFamily="2" charset="-78"/>
            </a:endParaRPr>
          </a:p>
          <a:p>
            <a:pPr algn="just" rtl="1" fontAlgn="base"/>
            <a:endParaRPr lang="en-US" b="1" dirty="0">
              <a:cs typeface="B Nazanin" panose="00000400000000000000" pitchFamily="2" charset="-78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023086801"/>
              </p:ext>
            </p:extLst>
          </p:nvPr>
        </p:nvGraphicFramePr>
        <p:xfrm>
          <a:off x="0" y="0"/>
          <a:ext cx="5894363" cy="6747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7494665" y="1151626"/>
            <a:ext cx="4560648" cy="9842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13675" y="1185565"/>
            <a:ext cx="4638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>
                <a:solidFill>
                  <a:srgbClr val="002060"/>
                </a:solidFill>
                <a:cs typeface="B Nazanin" panose="00000400000000000000" pitchFamily="2" charset="-78"/>
              </a:rPr>
              <a:t>قراردادهای </a:t>
            </a:r>
            <a:r>
              <a:rPr lang="fa-IR" sz="4800" b="1" dirty="0">
                <a:solidFill>
                  <a:srgbClr val="002060"/>
                </a:solidFill>
                <a:cs typeface="B Nazanin" panose="00000400000000000000" pitchFamily="2" charset="-78"/>
              </a:rPr>
              <a:t>پژوهشی</a:t>
            </a:r>
            <a:endParaRPr lang="en-US" sz="4800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3594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BFFFF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008671" y="1194619"/>
            <a:ext cx="1820776" cy="3121210"/>
            <a:chOff x="5372101" y="1373188"/>
            <a:chExt cx="966787" cy="1474787"/>
          </a:xfrm>
          <a:gradFill flip="none" rotWithShape="1">
            <a:gsLst>
              <a:gs pos="0">
                <a:schemeClr val="bg1"/>
              </a:gs>
              <a:gs pos="71000">
                <a:schemeClr val="bg1">
                  <a:alpha val="0"/>
                </a:schemeClr>
              </a:gs>
            </a:gsLst>
            <a:lin ang="2700000" scaled="1"/>
            <a:tileRect/>
          </a:gra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372101" y="1373188"/>
              <a:ext cx="966787" cy="1474787"/>
            </a:xfrm>
            <a:custGeom>
              <a:avLst/>
              <a:gdLst>
                <a:gd name="T0" fmla="*/ 2119 w 2157"/>
                <a:gd name="T1" fmla="*/ 947 h 3287"/>
                <a:gd name="T2" fmla="*/ 1168 w 2157"/>
                <a:gd name="T3" fmla="*/ 4 h 3287"/>
                <a:gd name="T4" fmla="*/ 1074 w 2157"/>
                <a:gd name="T5" fmla="*/ 0 h 3287"/>
                <a:gd name="T6" fmla="*/ 264 w 2157"/>
                <a:gd name="T7" fmla="*/ 375 h 3287"/>
                <a:gd name="T8" fmla="*/ 24 w 2157"/>
                <a:gd name="T9" fmla="*/ 1155 h 3287"/>
                <a:gd name="T10" fmla="*/ 279 w 2157"/>
                <a:gd name="T11" fmla="*/ 1743 h 3287"/>
                <a:gd name="T12" fmla="*/ 485 w 2157"/>
                <a:gd name="T13" fmla="*/ 1957 h 3287"/>
                <a:gd name="T14" fmla="*/ 497 w 2157"/>
                <a:gd name="T15" fmla="*/ 1968 h 3287"/>
                <a:gd name="T16" fmla="*/ 675 w 2157"/>
                <a:gd name="T17" fmla="*/ 2307 h 3287"/>
                <a:gd name="T18" fmla="*/ 567 w 2157"/>
                <a:gd name="T19" fmla="*/ 2448 h 3287"/>
                <a:gd name="T20" fmla="*/ 626 w 2157"/>
                <a:gd name="T21" fmla="*/ 2584 h 3287"/>
                <a:gd name="T22" fmla="*/ 566 w 2157"/>
                <a:gd name="T23" fmla="*/ 2720 h 3287"/>
                <a:gd name="T24" fmla="*/ 627 w 2157"/>
                <a:gd name="T25" fmla="*/ 2838 h 3287"/>
                <a:gd name="T26" fmla="*/ 568 w 2157"/>
                <a:gd name="T27" fmla="*/ 2996 h 3287"/>
                <a:gd name="T28" fmla="*/ 729 w 2157"/>
                <a:gd name="T29" fmla="*/ 3123 h 3287"/>
                <a:gd name="T30" fmla="*/ 729 w 2157"/>
                <a:gd name="T31" fmla="*/ 3123 h 3287"/>
                <a:gd name="T32" fmla="*/ 738 w 2157"/>
                <a:gd name="T33" fmla="*/ 3122 h 3287"/>
                <a:gd name="T34" fmla="*/ 1075 w 2157"/>
                <a:gd name="T35" fmla="*/ 3287 h 3287"/>
                <a:gd name="T36" fmla="*/ 1361 w 2157"/>
                <a:gd name="T37" fmla="*/ 3221 h 3287"/>
                <a:gd name="T38" fmla="*/ 1401 w 2157"/>
                <a:gd name="T39" fmla="*/ 3124 h 3287"/>
                <a:gd name="T40" fmla="*/ 1419 w 2157"/>
                <a:gd name="T41" fmla="*/ 3125 h 3287"/>
                <a:gd name="T42" fmla="*/ 1576 w 2157"/>
                <a:gd name="T43" fmla="*/ 2984 h 3287"/>
                <a:gd name="T44" fmla="*/ 1517 w 2157"/>
                <a:gd name="T45" fmla="*/ 2841 h 3287"/>
                <a:gd name="T46" fmla="*/ 1577 w 2157"/>
                <a:gd name="T47" fmla="*/ 2704 h 3287"/>
                <a:gd name="T48" fmla="*/ 1510 w 2157"/>
                <a:gd name="T49" fmla="*/ 2583 h 3287"/>
                <a:gd name="T50" fmla="*/ 1582 w 2157"/>
                <a:gd name="T51" fmla="*/ 2455 h 3287"/>
                <a:gd name="T52" fmla="*/ 1469 w 2157"/>
                <a:gd name="T53" fmla="*/ 2314 h 3287"/>
                <a:gd name="T54" fmla="*/ 1729 w 2157"/>
                <a:gd name="T55" fmla="*/ 1880 h 3287"/>
                <a:gd name="T56" fmla="*/ 1864 w 2157"/>
                <a:gd name="T57" fmla="*/ 1751 h 3287"/>
                <a:gd name="T58" fmla="*/ 2119 w 2157"/>
                <a:gd name="T59" fmla="*/ 947 h 3287"/>
                <a:gd name="T60" fmla="*/ 1842 w 2157"/>
                <a:gd name="T61" fmla="*/ 1446 h 3287"/>
                <a:gd name="T62" fmla="*/ 1588 w 2157"/>
                <a:gd name="T63" fmla="*/ 1746 h 3287"/>
                <a:gd name="T64" fmla="*/ 1279 w 2157"/>
                <a:gd name="T65" fmla="*/ 2304 h 3287"/>
                <a:gd name="T66" fmla="*/ 1166 w 2157"/>
                <a:gd name="T67" fmla="*/ 2304 h 3287"/>
                <a:gd name="T68" fmla="*/ 1166 w 2157"/>
                <a:gd name="T69" fmla="*/ 1925 h 3287"/>
                <a:gd name="T70" fmla="*/ 1170 w 2157"/>
                <a:gd name="T71" fmla="*/ 1857 h 3287"/>
                <a:gd name="T72" fmla="*/ 1144 w 2157"/>
                <a:gd name="T73" fmla="*/ 1688 h 3287"/>
                <a:gd name="T74" fmla="*/ 1073 w 2157"/>
                <a:gd name="T75" fmla="*/ 1660 h 3287"/>
                <a:gd name="T76" fmla="*/ 1067 w 2157"/>
                <a:gd name="T77" fmla="*/ 1661 h 3287"/>
                <a:gd name="T78" fmla="*/ 998 w 2157"/>
                <a:gd name="T79" fmla="*/ 1689 h 3287"/>
                <a:gd name="T80" fmla="*/ 974 w 2157"/>
                <a:gd name="T81" fmla="*/ 1857 h 3287"/>
                <a:gd name="T82" fmla="*/ 977 w 2157"/>
                <a:gd name="T83" fmla="*/ 1925 h 3287"/>
                <a:gd name="T84" fmla="*/ 977 w 2157"/>
                <a:gd name="T85" fmla="*/ 2304 h 3287"/>
                <a:gd name="T86" fmla="*/ 864 w 2157"/>
                <a:gd name="T87" fmla="*/ 2304 h 3287"/>
                <a:gd name="T88" fmla="*/ 591 w 2157"/>
                <a:gd name="T89" fmla="*/ 1789 h 3287"/>
                <a:gd name="T90" fmla="*/ 464 w 2157"/>
                <a:gd name="T91" fmla="*/ 1668 h 3287"/>
                <a:gd name="T92" fmla="*/ 213 w 2157"/>
                <a:gd name="T93" fmla="*/ 1107 h 3287"/>
                <a:gd name="T94" fmla="*/ 309 w 2157"/>
                <a:gd name="T95" fmla="*/ 665 h 3287"/>
                <a:gd name="T96" fmla="*/ 1067 w 2157"/>
                <a:gd name="T97" fmla="*/ 192 h 3287"/>
                <a:gd name="T98" fmla="*/ 1112 w 2157"/>
                <a:gd name="T99" fmla="*/ 193 h 3287"/>
                <a:gd name="T100" fmla="*/ 1857 w 2157"/>
                <a:gd name="T101" fmla="*/ 701 h 3287"/>
                <a:gd name="T102" fmla="*/ 1842 w 2157"/>
                <a:gd name="T103" fmla="*/ 1446 h 3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57" h="3287">
                  <a:moveTo>
                    <a:pt x="2119" y="947"/>
                  </a:moveTo>
                  <a:cubicBezTo>
                    <a:pt x="2073" y="448"/>
                    <a:pt x="1664" y="42"/>
                    <a:pt x="1168" y="4"/>
                  </a:cubicBezTo>
                  <a:cubicBezTo>
                    <a:pt x="1136" y="1"/>
                    <a:pt x="1105" y="0"/>
                    <a:pt x="1074" y="0"/>
                  </a:cubicBezTo>
                  <a:cubicBezTo>
                    <a:pt x="672" y="0"/>
                    <a:pt x="412" y="204"/>
                    <a:pt x="264" y="375"/>
                  </a:cubicBezTo>
                  <a:cubicBezTo>
                    <a:pt x="89" y="576"/>
                    <a:pt x="0" y="868"/>
                    <a:pt x="24" y="1155"/>
                  </a:cubicBezTo>
                  <a:cubicBezTo>
                    <a:pt x="48" y="1443"/>
                    <a:pt x="166" y="1614"/>
                    <a:pt x="279" y="1743"/>
                  </a:cubicBezTo>
                  <a:cubicBezTo>
                    <a:pt x="329" y="1801"/>
                    <a:pt x="405" y="1885"/>
                    <a:pt x="485" y="1957"/>
                  </a:cubicBezTo>
                  <a:cubicBezTo>
                    <a:pt x="497" y="1968"/>
                    <a:pt x="497" y="1968"/>
                    <a:pt x="497" y="1968"/>
                  </a:cubicBezTo>
                  <a:cubicBezTo>
                    <a:pt x="593" y="2055"/>
                    <a:pt x="677" y="2131"/>
                    <a:pt x="675" y="2307"/>
                  </a:cubicBezTo>
                  <a:cubicBezTo>
                    <a:pt x="605" y="2322"/>
                    <a:pt x="570" y="2387"/>
                    <a:pt x="567" y="2448"/>
                  </a:cubicBezTo>
                  <a:cubicBezTo>
                    <a:pt x="564" y="2497"/>
                    <a:pt x="582" y="2553"/>
                    <a:pt x="626" y="2584"/>
                  </a:cubicBezTo>
                  <a:cubicBezTo>
                    <a:pt x="585" y="2615"/>
                    <a:pt x="565" y="2670"/>
                    <a:pt x="566" y="2720"/>
                  </a:cubicBezTo>
                  <a:cubicBezTo>
                    <a:pt x="568" y="2773"/>
                    <a:pt x="591" y="2815"/>
                    <a:pt x="627" y="2838"/>
                  </a:cubicBezTo>
                  <a:cubicBezTo>
                    <a:pt x="577" y="2877"/>
                    <a:pt x="559" y="2942"/>
                    <a:pt x="568" y="2996"/>
                  </a:cubicBezTo>
                  <a:cubicBezTo>
                    <a:pt x="582" y="3073"/>
                    <a:pt x="645" y="3123"/>
                    <a:pt x="729" y="3123"/>
                  </a:cubicBezTo>
                  <a:cubicBezTo>
                    <a:pt x="729" y="3123"/>
                    <a:pt x="729" y="3123"/>
                    <a:pt x="729" y="3123"/>
                  </a:cubicBezTo>
                  <a:cubicBezTo>
                    <a:pt x="732" y="3123"/>
                    <a:pt x="735" y="3123"/>
                    <a:pt x="738" y="3122"/>
                  </a:cubicBezTo>
                  <a:cubicBezTo>
                    <a:pt x="761" y="3275"/>
                    <a:pt x="893" y="3287"/>
                    <a:pt x="1075" y="3287"/>
                  </a:cubicBezTo>
                  <a:cubicBezTo>
                    <a:pt x="1188" y="3287"/>
                    <a:pt x="1303" y="3282"/>
                    <a:pt x="1361" y="3221"/>
                  </a:cubicBezTo>
                  <a:cubicBezTo>
                    <a:pt x="1385" y="3196"/>
                    <a:pt x="1398" y="3164"/>
                    <a:pt x="1401" y="3124"/>
                  </a:cubicBezTo>
                  <a:cubicBezTo>
                    <a:pt x="1407" y="3125"/>
                    <a:pt x="1413" y="3125"/>
                    <a:pt x="1419" y="3125"/>
                  </a:cubicBezTo>
                  <a:cubicBezTo>
                    <a:pt x="1516" y="3125"/>
                    <a:pt x="1568" y="3052"/>
                    <a:pt x="1576" y="2984"/>
                  </a:cubicBezTo>
                  <a:cubicBezTo>
                    <a:pt x="1582" y="2933"/>
                    <a:pt x="1564" y="2874"/>
                    <a:pt x="1517" y="2841"/>
                  </a:cubicBezTo>
                  <a:cubicBezTo>
                    <a:pt x="1558" y="2810"/>
                    <a:pt x="1578" y="2755"/>
                    <a:pt x="1577" y="2704"/>
                  </a:cubicBezTo>
                  <a:cubicBezTo>
                    <a:pt x="1575" y="2649"/>
                    <a:pt x="1550" y="2606"/>
                    <a:pt x="1510" y="2583"/>
                  </a:cubicBezTo>
                  <a:cubicBezTo>
                    <a:pt x="1547" y="2555"/>
                    <a:pt x="1583" y="2518"/>
                    <a:pt x="1582" y="2455"/>
                  </a:cubicBezTo>
                  <a:cubicBezTo>
                    <a:pt x="1582" y="2395"/>
                    <a:pt x="1542" y="2329"/>
                    <a:pt x="1469" y="2314"/>
                  </a:cubicBezTo>
                  <a:cubicBezTo>
                    <a:pt x="1470" y="2105"/>
                    <a:pt x="1602" y="1990"/>
                    <a:pt x="1729" y="1880"/>
                  </a:cubicBezTo>
                  <a:cubicBezTo>
                    <a:pt x="1776" y="1839"/>
                    <a:pt x="1824" y="1797"/>
                    <a:pt x="1864" y="1751"/>
                  </a:cubicBezTo>
                  <a:cubicBezTo>
                    <a:pt x="1976" y="1624"/>
                    <a:pt x="2157" y="1350"/>
                    <a:pt x="2119" y="947"/>
                  </a:cubicBezTo>
                  <a:close/>
                  <a:moveTo>
                    <a:pt x="1842" y="1446"/>
                  </a:moveTo>
                  <a:cubicBezTo>
                    <a:pt x="1781" y="1567"/>
                    <a:pt x="1683" y="1658"/>
                    <a:pt x="1588" y="1746"/>
                  </a:cubicBezTo>
                  <a:cubicBezTo>
                    <a:pt x="1436" y="1888"/>
                    <a:pt x="1278" y="2034"/>
                    <a:pt x="1279" y="2304"/>
                  </a:cubicBezTo>
                  <a:cubicBezTo>
                    <a:pt x="1166" y="2304"/>
                    <a:pt x="1166" y="2304"/>
                    <a:pt x="1166" y="2304"/>
                  </a:cubicBezTo>
                  <a:cubicBezTo>
                    <a:pt x="1166" y="1925"/>
                    <a:pt x="1166" y="1925"/>
                    <a:pt x="1166" y="1925"/>
                  </a:cubicBezTo>
                  <a:cubicBezTo>
                    <a:pt x="1166" y="1903"/>
                    <a:pt x="1168" y="1880"/>
                    <a:pt x="1170" y="1857"/>
                  </a:cubicBezTo>
                  <a:cubicBezTo>
                    <a:pt x="1174" y="1789"/>
                    <a:pt x="1179" y="1725"/>
                    <a:pt x="1144" y="1688"/>
                  </a:cubicBezTo>
                  <a:cubicBezTo>
                    <a:pt x="1128" y="1670"/>
                    <a:pt x="1104" y="1660"/>
                    <a:pt x="1073" y="1660"/>
                  </a:cubicBezTo>
                  <a:cubicBezTo>
                    <a:pt x="1071" y="1660"/>
                    <a:pt x="1069" y="1660"/>
                    <a:pt x="1067" y="1661"/>
                  </a:cubicBezTo>
                  <a:cubicBezTo>
                    <a:pt x="1037" y="1662"/>
                    <a:pt x="1014" y="1671"/>
                    <a:pt x="998" y="1689"/>
                  </a:cubicBezTo>
                  <a:cubicBezTo>
                    <a:pt x="964" y="1727"/>
                    <a:pt x="969" y="1790"/>
                    <a:pt x="974" y="1857"/>
                  </a:cubicBezTo>
                  <a:cubicBezTo>
                    <a:pt x="975" y="1880"/>
                    <a:pt x="977" y="1903"/>
                    <a:pt x="977" y="1925"/>
                  </a:cubicBezTo>
                  <a:cubicBezTo>
                    <a:pt x="977" y="2304"/>
                    <a:pt x="977" y="2304"/>
                    <a:pt x="977" y="2304"/>
                  </a:cubicBezTo>
                  <a:cubicBezTo>
                    <a:pt x="864" y="2304"/>
                    <a:pt x="864" y="2304"/>
                    <a:pt x="864" y="2304"/>
                  </a:cubicBezTo>
                  <a:cubicBezTo>
                    <a:pt x="866" y="2035"/>
                    <a:pt x="733" y="1915"/>
                    <a:pt x="591" y="1789"/>
                  </a:cubicBezTo>
                  <a:cubicBezTo>
                    <a:pt x="549" y="1751"/>
                    <a:pt x="505" y="1712"/>
                    <a:pt x="464" y="1668"/>
                  </a:cubicBezTo>
                  <a:cubicBezTo>
                    <a:pt x="308" y="1500"/>
                    <a:pt x="226" y="1317"/>
                    <a:pt x="213" y="1107"/>
                  </a:cubicBezTo>
                  <a:cubicBezTo>
                    <a:pt x="201" y="906"/>
                    <a:pt x="258" y="765"/>
                    <a:pt x="309" y="665"/>
                  </a:cubicBezTo>
                  <a:cubicBezTo>
                    <a:pt x="425" y="436"/>
                    <a:pt x="685" y="192"/>
                    <a:pt x="1067" y="192"/>
                  </a:cubicBezTo>
                  <a:cubicBezTo>
                    <a:pt x="1082" y="192"/>
                    <a:pt x="1097" y="192"/>
                    <a:pt x="1112" y="193"/>
                  </a:cubicBezTo>
                  <a:cubicBezTo>
                    <a:pt x="1501" y="212"/>
                    <a:pt x="1752" y="468"/>
                    <a:pt x="1857" y="701"/>
                  </a:cubicBezTo>
                  <a:cubicBezTo>
                    <a:pt x="1953" y="916"/>
                    <a:pt x="1947" y="1236"/>
                    <a:pt x="1842" y="14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726113" y="1793875"/>
              <a:ext cx="252412" cy="76200"/>
            </a:xfrm>
            <a:custGeom>
              <a:avLst/>
              <a:gdLst>
                <a:gd name="T0" fmla="*/ 396 w 564"/>
                <a:gd name="T1" fmla="*/ 0 h 170"/>
                <a:gd name="T2" fmla="*/ 319 w 564"/>
                <a:gd name="T3" fmla="*/ 2 h 170"/>
                <a:gd name="T4" fmla="*/ 253 w 564"/>
                <a:gd name="T5" fmla="*/ 4 h 170"/>
                <a:gd name="T6" fmla="*/ 195 w 564"/>
                <a:gd name="T7" fmla="*/ 3 h 170"/>
                <a:gd name="T8" fmla="*/ 143 w 564"/>
                <a:gd name="T9" fmla="*/ 2 h 170"/>
                <a:gd name="T10" fmla="*/ 22 w 564"/>
                <a:gd name="T11" fmla="*/ 26 h 170"/>
                <a:gd name="T12" fmla="*/ 12 w 564"/>
                <a:gd name="T13" fmla="*/ 47 h 170"/>
                <a:gd name="T14" fmla="*/ 6 w 564"/>
                <a:gd name="T15" fmla="*/ 61 h 170"/>
                <a:gd name="T16" fmla="*/ 0 w 564"/>
                <a:gd name="T17" fmla="*/ 82 h 170"/>
                <a:gd name="T18" fmla="*/ 21 w 564"/>
                <a:gd name="T19" fmla="*/ 137 h 170"/>
                <a:gd name="T20" fmla="*/ 152 w 564"/>
                <a:gd name="T21" fmla="*/ 170 h 170"/>
                <a:gd name="T22" fmla="*/ 210 w 564"/>
                <a:gd name="T23" fmla="*/ 169 h 170"/>
                <a:gd name="T24" fmla="*/ 265 w 564"/>
                <a:gd name="T25" fmla="*/ 167 h 170"/>
                <a:gd name="T26" fmla="*/ 330 w 564"/>
                <a:gd name="T27" fmla="*/ 169 h 170"/>
                <a:gd name="T28" fmla="*/ 397 w 564"/>
                <a:gd name="T29" fmla="*/ 170 h 170"/>
                <a:gd name="T30" fmla="*/ 554 w 564"/>
                <a:gd name="T31" fmla="*/ 115 h 170"/>
                <a:gd name="T32" fmla="*/ 550 w 564"/>
                <a:gd name="T33" fmla="*/ 43 h 170"/>
                <a:gd name="T34" fmla="*/ 396 w 564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4" h="170">
                  <a:moveTo>
                    <a:pt x="396" y="0"/>
                  </a:moveTo>
                  <a:cubicBezTo>
                    <a:pt x="371" y="0"/>
                    <a:pt x="345" y="1"/>
                    <a:pt x="319" y="2"/>
                  </a:cubicBezTo>
                  <a:cubicBezTo>
                    <a:pt x="295" y="3"/>
                    <a:pt x="273" y="4"/>
                    <a:pt x="253" y="4"/>
                  </a:cubicBezTo>
                  <a:cubicBezTo>
                    <a:pt x="233" y="4"/>
                    <a:pt x="214" y="3"/>
                    <a:pt x="195" y="3"/>
                  </a:cubicBezTo>
                  <a:cubicBezTo>
                    <a:pt x="177" y="2"/>
                    <a:pt x="160" y="2"/>
                    <a:pt x="143" y="2"/>
                  </a:cubicBezTo>
                  <a:cubicBezTo>
                    <a:pt x="99" y="2"/>
                    <a:pt x="53" y="5"/>
                    <a:pt x="22" y="26"/>
                  </a:cubicBezTo>
                  <a:cubicBezTo>
                    <a:pt x="15" y="31"/>
                    <a:pt x="12" y="39"/>
                    <a:pt x="12" y="47"/>
                  </a:cubicBezTo>
                  <a:cubicBezTo>
                    <a:pt x="11" y="51"/>
                    <a:pt x="8" y="58"/>
                    <a:pt x="6" y="61"/>
                  </a:cubicBezTo>
                  <a:cubicBezTo>
                    <a:pt x="3" y="70"/>
                    <a:pt x="0" y="75"/>
                    <a:pt x="0" y="82"/>
                  </a:cubicBezTo>
                  <a:cubicBezTo>
                    <a:pt x="0" y="104"/>
                    <a:pt x="7" y="122"/>
                    <a:pt x="21" y="137"/>
                  </a:cubicBezTo>
                  <a:cubicBezTo>
                    <a:pt x="50" y="166"/>
                    <a:pt x="103" y="170"/>
                    <a:pt x="152" y="170"/>
                  </a:cubicBezTo>
                  <a:cubicBezTo>
                    <a:pt x="171" y="170"/>
                    <a:pt x="191" y="169"/>
                    <a:pt x="210" y="169"/>
                  </a:cubicBezTo>
                  <a:cubicBezTo>
                    <a:pt x="230" y="168"/>
                    <a:pt x="248" y="167"/>
                    <a:pt x="265" y="167"/>
                  </a:cubicBezTo>
                  <a:cubicBezTo>
                    <a:pt x="286" y="167"/>
                    <a:pt x="308" y="168"/>
                    <a:pt x="330" y="169"/>
                  </a:cubicBezTo>
                  <a:cubicBezTo>
                    <a:pt x="352" y="169"/>
                    <a:pt x="375" y="170"/>
                    <a:pt x="397" y="170"/>
                  </a:cubicBezTo>
                  <a:cubicBezTo>
                    <a:pt x="467" y="170"/>
                    <a:pt x="535" y="163"/>
                    <a:pt x="554" y="115"/>
                  </a:cubicBezTo>
                  <a:cubicBezTo>
                    <a:pt x="564" y="87"/>
                    <a:pt x="563" y="63"/>
                    <a:pt x="550" y="43"/>
                  </a:cubicBezTo>
                  <a:cubicBezTo>
                    <a:pt x="524" y="5"/>
                    <a:pt x="457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726113" y="1893888"/>
              <a:ext cx="252412" cy="77787"/>
            </a:xfrm>
            <a:custGeom>
              <a:avLst/>
              <a:gdLst>
                <a:gd name="T0" fmla="*/ 505 w 564"/>
                <a:gd name="T1" fmla="*/ 13 h 172"/>
                <a:gd name="T2" fmla="*/ 396 w 564"/>
                <a:gd name="T3" fmla="*/ 0 h 172"/>
                <a:gd name="T4" fmla="*/ 298 w 564"/>
                <a:gd name="T5" fmla="*/ 3 h 172"/>
                <a:gd name="T6" fmla="*/ 229 w 564"/>
                <a:gd name="T7" fmla="*/ 5 h 172"/>
                <a:gd name="T8" fmla="*/ 196 w 564"/>
                <a:gd name="T9" fmla="*/ 4 h 172"/>
                <a:gd name="T10" fmla="*/ 160 w 564"/>
                <a:gd name="T11" fmla="*/ 4 h 172"/>
                <a:gd name="T12" fmla="*/ 1 w 564"/>
                <a:gd name="T13" fmla="*/ 82 h 172"/>
                <a:gd name="T14" fmla="*/ 20 w 564"/>
                <a:gd name="T15" fmla="*/ 136 h 172"/>
                <a:gd name="T16" fmla="*/ 160 w 564"/>
                <a:gd name="T17" fmla="*/ 172 h 172"/>
                <a:gd name="T18" fmla="*/ 232 w 564"/>
                <a:gd name="T19" fmla="*/ 170 h 172"/>
                <a:gd name="T20" fmla="*/ 297 w 564"/>
                <a:gd name="T21" fmla="*/ 168 h 172"/>
                <a:gd name="T22" fmla="*/ 357 w 564"/>
                <a:gd name="T23" fmla="*/ 170 h 172"/>
                <a:gd name="T24" fmla="*/ 422 w 564"/>
                <a:gd name="T25" fmla="*/ 172 h 172"/>
                <a:gd name="T26" fmla="*/ 422 w 564"/>
                <a:gd name="T27" fmla="*/ 172 h 172"/>
                <a:gd name="T28" fmla="*/ 554 w 564"/>
                <a:gd name="T29" fmla="*/ 124 h 172"/>
                <a:gd name="T30" fmla="*/ 556 w 564"/>
                <a:gd name="T31" fmla="*/ 64 h 172"/>
                <a:gd name="T32" fmla="*/ 505 w 564"/>
                <a:gd name="T33" fmla="*/ 13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4" h="172">
                  <a:moveTo>
                    <a:pt x="505" y="13"/>
                  </a:moveTo>
                  <a:cubicBezTo>
                    <a:pt x="485" y="4"/>
                    <a:pt x="451" y="0"/>
                    <a:pt x="396" y="0"/>
                  </a:cubicBezTo>
                  <a:cubicBezTo>
                    <a:pt x="364" y="0"/>
                    <a:pt x="329" y="2"/>
                    <a:pt x="298" y="3"/>
                  </a:cubicBezTo>
                  <a:cubicBezTo>
                    <a:pt x="272" y="4"/>
                    <a:pt x="248" y="5"/>
                    <a:pt x="229" y="5"/>
                  </a:cubicBezTo>
                  <a:cubicBezTo>
                    <a:pt x="218" y="5"/>
                    <a:pt x="207" y="4"/>
                    <a:pt x="196" y="4"/>
                  </a:cubicBezTo>
                  <a:cubicBezTo>
                    <a:pt x="184" y="4"/>
                    <a:pt x="172" y="4"/>
                    <a:pt x="160" y="4"/>
                  </a:cubicBezTo>
                  <a:cubicBezTo>
                    <a:pt x="110" y="4"/>
                    <a:pt x="5" y="4"/>
                    <a:pt x="1" y="82"/>
                  </a:cubicBezTo>
                  <a:cubicBezTo>
                    <a:pt x="0" y="104"/>
                    <a:pt x="6" y="122"/>
                    <a:pt x="20" y="136"/>
                  </a:cubicBezTo>
                  <a:cubicBezTo>
                    <a:pt x="50" y="168"/>
                    <a:pt x="107" y="172"/>
                    <a:pt x="160" y="172"/>
                  </a:cubicBezTo>
                  <a:cubicBezTo>
                    <a:pt x="184" y="172"/>
                    <a:pt x="208" y="171"/>
                    <a:pt x="232" y="170"/>
                  </a:cubicBezTo>
                  <a:cubicBezTo>
                    <a:pt x="255" y="169"/>
                    <a:pt x="277" y="168"/>
                    <a:pt x="297" y="168"/>
                  </a:cubicBezTo>
                  <a:cubicBezTo>
                    <a:pt x="316" y="168"/>
                    <a:pt x="336" y="169"/>
                    <a:pt x="357" y="170"/>
                  </a:cubicBezTo>
                  <a:cubicBezTo>
                    <a:pt x="379" y="171"/>
                    <a:pt x="401" y="172"/>
                    <a:pt x="422" y="172"/>
                  </a:cubicBezTo>
                  <a:cubicBezTo>
                    <a:pt x="422" y="172"/>
                    <a:pt x="422" y="172"/>
                    <a:pt x="422" y="172"/>
                  </a:cubicBezTo>
                  <a:cubicBezTo>
                    <a:pt x="476" y="172"/>
                    <a:pt x="535" y="166"/>
                    <a:pt x="554" y="124"/>
                  </a:cubicBezTo>
                  <a:cubicBezTo>
                    <a:pt x="563" y="104"/>
                    <a:pt x="564" y="84"/>
                    <a:pt x="556" y="64"/>
                  </a:cubicBezTo>
                  <a:cubicBezTo>
                    <a:pt x="547" y="41"/>
                    <a:pt x="528" y="22"/>
                    <a:pt x="50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724525" y="1992313"/>
              <a:ext cx="258762" cy="79375"/>
            </a:xfrm>
            <a:custGeom>
              <a:avLst/>
              <a:gdLst>
                <a:gd name="T0" fmla="*/ 500 w 575"/>
                <a:gd name="T1" fmla="*/ 10 h 176"/>
                <a:gd name="T2" fmla="*/ 389 w 575"/>
                <a:gd name="T3" fmla="*/ 0 h 176"/>
                <a:gd name="T4" fmla="*/ 299 w 575"/>
                <a:gd name="T5" fmla="*/ 1 h 176"/>
                <a:gd name="T6" fmla="*/ 237 w 575"/>
                <a:gd name="T7" fmla="*/ 3 h 176"/>
                <a:gd name="T8" fmla="*/ 197 w 575"/>
                <a:gd name="T9" fmla="*/ 2 h 176"/>
                <a:gd name="T10" fmla="*/ 147 w 575"/>
                <a:gd name="T11" fmla="*/ 0 h 176"/>
                <a:gd name="T12" fmla="*/ 18 w 575"/>
                <a:gd name="T13" fmla="*/ 40 h 176"/>
                <a:gd name="T14" fmla="*/ 10 w 575"/>
                <a:gd name="T15" fmla="*/ 119 h 176"/>
                <a:gd name="T16" fmla="*/ 165 w 575"/>
                <a:gd name="T17" fmla="*/ 175 h 176"/>
                <a:gd name="T18" fmla="*/ 232 w 575"/>
                <a:gd name="T19" fmla="*/ 174 h 176"/>
                <a:gd name="T20" fmla="*/ 287 w 575"/>
                <a:gd name="T21" fmla="*/ 173 h 176"/>
                <a:gd name="T22" fmla="*/ 351 w 575"/>
                <a:gd name="T23" fmla="*/ 174 h 176"/>
                <a:gd name="T24" fmla="*/ 416 w 575"/>
                <a:gd name="T25" fmla="*/ 176 h 176"/>
                <a:gd name="T26" fmla="*/ 416 w 575"/>
                <a:gd name="T27" fmla="*/ 176 h 176"/>
                <a:gd name="T28" fmla="*/ 557 w 575"/>
                <a:gd name="T29" fmla="*/ 119 h 176"/>
                <a:gd name="T30" fmla="*/ 500 w 575"/>
                <a:gd name="T31" fmla="*/ 1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5" h="176">
                  <a:moveTo>
                    <a:pt x="500" y="10"/>
                  </a:moveTo>
                  <a:cubicBezTo>
                    <a:pt x="480" y="3"/>
                    <a:pt x="446" y="0"/>
                    <a:pt x="389" y="0"/>
                  </a:cubicBezTo>
                  <a:cubicBezTo>
                    <a:pt x="359" y="0"/>
                    <a:pt x="327" y="1"/>
                    <a:pt x="299" y="1"/>
                  </a:cubicBezTo>
                  <a:cubicBezTo>
                    <a:pt x="276" y="2"/>
                    <a:pt x="254" y="3"/>
                    <a:pt x="237" y="3"/>
                  </a:cubicBezTo>
                  <a:cubicBezTo>
                    <a:pt x="225" y="3"/>
                    <a:pt x="212" y="2"/>
                    <a:pt x="197" y="2"/>
                  </a:cubicBezTo>
                  <a:cubicBezTo>
                    <a:pt x="181" y="1"/>
                    <a:pt x="164" y="0"/>
                    <a:pt x="147" y="0"/>
                  </a:cubicBezTo>
                  <a:cubicBezTo>
                    <a:pt x="100" y="0"/>
                    <a:pt x="44" y="5"/>
                    <a:pt x="18" y="40"/>
                  </a:cubicBezTo>
                  <a:cubicBezTo>
                    <a:pt x="3" y="61"/>
                    <a:pt x="0" y="87"/>
                    <a:pt x="10" y="119"/>
                  </a:cubicBezTo>
                  <a:cubicBezTo>
                    <a:pt x="25" y="169"/>
                    <a:pt x="97" y="175"/>
                    <a:pt x="165" y="175"/>
                  </a:cubicBezTo>
                  <a:cubicBezTo>
                    <a:pt x="187" y="175"/>
                    <a:pt x="210" y="175"/>
                    <a:pt x="232" y="174"/>
                  </a:cubicBezTo>
                  <a:cubicBezTo>
                    <a:pt x="252" y="173"/>
                    <a:pt x="270" y="173"/>
                    <a:pt x="287" y="173"/>
                  </a:cubicBezTo>
                  <a:cubicBezTo>
                    <a:pt x="307" y="173"/>
                    <a:pt x="329" y="173"/>
                    <a:pt x="351" y="174"/>
                  </a:cubicBezTo>
                  <a:cubicBezTo>
                    <a:pt x="373" y="175"/>
                    <a:pt x="395" y="176"/>
                    <a:pt x="416" y="176"/>
                  </a:cubicBezTo>
                  <a:cubicBezTo>
                    <a:pt x="416" y="176"/>
                    <a:pt x="416" y="176"/>
                    <a:pt x="416" y="176"/>
                  </a:cubicBezTo>
                  <a:cubicBezTo>
                    <a:pt x="477" y="176"/>
                    <a:pt x="541" y="169"/>
                    <a:pt x="557" y="119"/>
                  </a:cubicBezTo>
                  <a:cubicBezTo>
                    <a:pt x="575" y="62"/>
                    <a:pt x="538" y="25"/>
                    <a:pt x="50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62ED169-4126-4F30-88EC-2B6AF3A844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4" r="29798"/>
          <a:stretch/>
        </p:blipFill>
        <p:spPr>
          <a:xfrm>
            <a:off x="10792548" y="4804227"/>
            <a:ext cx="1292942" cy="1960075"/>
          </a:xfrm>
          <a:prstGeom prst="rect">
            <a:avLst/>
          </a:prstGeom>
        </p:spPr>
      </p:pic>
      <p:pic>
        <p:nvPicPr>
          <p:cNvPr id="13" name="Picture 12" descr="معاونت دانشگاه بو علی سینا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65" y="311408"/>
            <a:ext cx="1597025" cy="737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" y="0"/>
            <a:ext cx="6062598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rtl="1" fontAlgn="base"/>
            <a:r>
              <a:rPr lang="ar-SA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توجــه خاصــی كــه در دهــه اخيــر در جهــان بــه آمــوزش مهارتهــای عمومــی و تخصصــی خــار ج از برنامــه درســی در دانشــگاهها معطــوف شــده اســت، حاكــی از ايــن حقيقــت اســت كــه ايــن آموزشهـا میتوانـد ابـزار مهمـی در ارتقـاء توانمنـدی دانش آموختـگان و نـوآوری باشـد. بـا توجـه به تغييـرات و تأثیـرات عميقـی در مسـائل اجتماعـی و اقتصـادی و اتخــاذ روش هایــی كــه هماهنگ کننــده برنامه هــای دانشــگاهها بــا توســعه فنــاوری و تحــول و تأميــن نيــروی انســانی ماهــر و متخصــص موردنیــاز بــازار و جامعــه باشــد، اجتنابناپذیــر اســت</a:t>
            </a:r>
            <a:r>
              <a:rPr lang="en-US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. </a:t>
            </a:r>
            <a:r>
              <a:rPr lang="ar-SA" sz="2000" b="1" dirty="0">
                <a:solidFill>
                  <a:srgbClr val="002060"/>
                </a:solidFill>
                <a:cs typeface="B Nazanin" panose="00000400000000000000" pitchFamily="2" charset="-78"/>
              </a:rPr>
              <a:t>در سـالهای اخیـر و بـه دنبـال تغییـرات محیطـی و به ویـژه دگرگونـی در نظامهـای اقتصـادی و توسـعه علـم و فنـاوری، آمـوزش عالـی بـا افزایـش تقاضـای اجتماعی بـرای حضـور دانشآموختگان بـا توانمندیهـای شـغلی بالاتـر در بـازار کار مواجـه شـده اسـت.</a:t>
            </a:r>
            <a:endParaRPr lang="en-US" sz="20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32561" y="1817109"/>
            <a:ext cx="5106458" cy="162212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48271" y="1837919"/>
            <a:ext cx="4638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 fontAlgn="base"/>
            <a:r>
              <a:rPr lang="ar-SA" sz="48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کارگاه های آموزشی و کار آموزی</a:t>
            </a:r>
            <a:endParaRPr lang="en-US" sz="4800" b="1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algn="ctr" rtl="1" fontAlgn="base"/>
            <a:endParaRPr lang="en-US" sz="4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4626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2215</Words>
  <Application>Microsoft Office PowerPoint</Application>
  <PresentationFormat>Widescreen</PresentationFormat>
  <Paragraphs>197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B Nazanin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arash daneshfar</dc:creator>
  <cp:lastModifiedBy>najafi</cp:lastModifiedBy>
  <cp:revision>87</cp:revision>
  <dcterms:created xsi:type="dcterms:W3CDTF">2022-11-19T12:25:54Z</dcterms:created>
  <dcterms:modified xsi:type="dcterms:W3CDTF">2022-11-30T11:09:23Z</dcterms:modified>
</cp:coreProperties>
</file>